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f6e695e5da14b8c" /><Relationship Type="http://schemas.openxmlformats.org/officeDocument/2006/relationships/extended-properties" Target="/docProps/app.xml" Id="Ra38a9394bf824b8d" /><Relationship Type="http://schemas.openxmlformats.org/officeDocument/2006/relationships/officeDocument" Target="/ppt/presentation.xml" Id="R33e44f210224422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93b78de2d944087"/>
  </p:sldMasterIdLst>
  <p:notesMasterIdLst>
    <p:notesMasterId xmlns:r="http://schemas.openxmlformats.org/officeDocument/2006/relationships" r:id="R4e4c8d04b6544a18"/>
  </p:notesMasterIdLst>
  <p:sldIdLst>
    <p:sldId xmlns:r="http://schemas.openxmlformats.org/officeDocument/2006/relationships" id="256" r:id="R291b3281ec4e4c22"/>
    <p:sldId xmlns:r="http://schemas.openxmlformats.org/officeDocument/2006/relationships" id="257" r:id="Rcc41d58d6d16426e"/>
    <p:sldId xmlns:r="http://schemas.openxmlformats.org/officeDocument/2006/relationships" id="258" r:id="Re3e24ffe2b834b79"/>
    <p:sldId xmlns:r="http://schemas.openxmlformats.org/officeDocument/2006/relationships" id="259" r:id="Raa06a5d8f01141f9"/>
    <p:sldId xmlns:r="http://schemas.openxmlformats.org/officeDocument/2006/relationships" id="260" r:id="R4289c62435954d72"/>
    <p:sldId xmlns:r="http://schemas.openxmlformats.org/officeDocument/2006/relationships" id="261" r:id="Rfaaaea90a75b4ac8"/>
    <p:sldId xmlns:r="http://schemas.openxmlformats.org/officeDocument/2006/relationships" id="262" r:id="Rc564bdcd1cc24c45"/>
    <p:sldId xmlns:r="http://schemas.openxmlformats.org/officeDocument/2006/relationships" id="263" r:id="Raa5efafe97b44816"/>
    <p:sldId xmlns:r="http://schemas.openxmlformats.org/officeDocument/2006/relationships" id="264" r:id="R865281d808eb4965"/>
    <p:sldId xmlns:r="http://schemas.openxmlformats.org/officeDocument/2006/relationships" id="265" r:id="R98f88a5e85214b17"/>
    <p:sldId xmlns:r="http://schemas.openxmlformats.org/officeDocument/2006/relationships" id="266" r:id="R3a24823bc2cf4017"/>
    <p:sldId xmlns:r="http://schemas.openxmlformats.org/officeDocument/2006/relationships" id="267" r:id="R0c7e59e179c7442a"/>
    <p:sldId xmlns:r="http://schemas.openxmlformats.org/officeDocument/2006/relationships" id="268" r:id="R05b98a122dcc4078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c9593f020ce40a5" /><Relationship Type="http://schemas.openxmlformats.org/officeDocument/2006/relationships/slideMaster" Target="/ppt/slideMasters/slideMaster1.xml" Id="Ra93b78de2d944087" /><Relationship Type="http://schemas.openxmlformats.org/officeDocument/2006/relationships/notesMaster" Target="/ppt/notesMasters/notesMaster1.xml" Id="R4e4c8d04b6544a18" /><Relationship Type="http://schemas.openxmlformats.org/officeDocument/2006/relationships/presProps" Target="/ppt/presProps.xml" Id="Rd46fb714be3e421a" /><Relationship Type="http://schemas.openxmlformats.org/officeDocument/2006/relationships/tableStyles" Target="/ppt/tableStyles.xml" Id="R40b43233be8e419e" /><Relationship Type="http://schemas.openxmlformats.org/officeDocument/2006/relationships/slide" Target="/ppt/slides/slide1.xml" Id="R291b3281ec4e4c22" /><Relationship Type="http://schemas.openxmlformats.org/officeDocument/2006/relationships/slide" Target="/ppt/slides/slide2.xml" Id="Rcc41d58d6d16426e" /><Relationship Type="http://schemas.openxmlformats.org/officeDocument/2006/relationships/slide" Target="/ppt/slides/slide3.xml" Id="Re3e24ffe2b834b79" /><Relationship Type="http://schemas.openxmlformats.org/officeDocument/2006/relationships/slide" Target="/ppt/slides/slide4.xml" Id="Raa06a5d8f01141f9" /><Relationship Type="http://schemas.openxmlformats.org/officeDocument/2006/relationships/slide" Target="/ppt/slides/slide5.xml" Id="R4289c62435954d72" /><Relationship Type="http://schemas.openxmlformats.org/officeDocument/2006/relationships/slide" Target="/ppt/slides/slide6.xml" Id="Rfaaaea90a75b4ac8" /><Relationship Type="http://schemas.openxmlformats.org/officeDocument/2006/relationships/slide" Target="/ppt/slides/slide7.xml" Id="Rc564bdcd1cc24c45" /><Relationship Type="http://schemas.openxmlformats.org/officeDocument/2006/relationships/slide" Target="/ppt/slides/slide8.xml" Id="Raa5efafe97b44816" /><Relationship Type="http://schemas.openxmlformats.org/officeDocument/2006/relationships/slide" Target="/ppt/slides/slide9.xml" Id="R865281d808eb4965" /><Relationship Type="http://schemas.openxmlformats.org/officeDocument/2006/relationships/slide" Target="/ppt/slides/slide10.xml" Id="R98f88a5e85214b17" /><Relationship Type="http://schemas.openxmlformats.org/officeDocument/2006/relationships/slide" Target="/ppt/slides/slide11.xml" Id="R3a24823bc2cf4017" /><Relationship Type="http://schemas.openxmlformats.org/officeDocument/2006/relationships/slide" Target="/ppt/slides/slide12.xml" Id="R0c7e59e179c7442a" /><Relationship Type="http://schemas.openxmlformats.org/officeDocument/2006/relationships/slide" Target="/ppt/slides/slide13.xml" Id="R05b98a122dcc407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9896719f3904f3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f614944b19d4ca2" /><Relationship Type="http://schemas.openxmlformats.org/officeDocument/2006/relationships/notesMaster" Target="/ppt/notesMasters/notesMaster1.xml" Id="Ra1cebeffa8df4d3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faac597889c4459" /><Relationship Type="http://schemas.openxmlformats.org/officeDocument/2006/relationships/notesMaster" Target="/ppt/notesMasters/notesMaster1.xml" Id="R8bb165a14fed4b4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f718dd9519b4c69" /><Relationship Type="http://schemas.openxmlformats.org/officeDocument/2006/relationships/notesMaster" Target="/ppt/notesMasters/notesMaster1.xml" Id="R090b13bfcc464de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671cc764b744229" /><Relationship Type="http://schemas.openxmlformats.org/officeDocument/2006/relationships/notesMaster" Target="/ppt/notesMasters/notesMaster1.xml" Id="Reb382f2c8d82437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95abac3e46447e1" /><Relationship Type="http://schemas.openxmlformats.org/officeDocument/2006/relationships/notesMaster" Target="/ppt/notesMasters/notesMaster1.xml" Id="Rbb7cfdad1b83465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06051519c034f5e" /><Relationship Type="http://schemas.openxmlformats.org/officeDocument/2006/relationships/notesMaster" Target="/ppt/notesMasters/notesMaster1.xml" Id="R4285133724cc4c0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d68ed1b04dc42da" /><Relationship Type="http://schemas.openxmlformats.org/officeDocument/2006/relationships/notesMaster" Target="/ppt/notesMasters/notesMaster1.xml" Id="Rf187698e20544e9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1bd7ae2d9bc493e" /><Relationship Type="http://schemas.openxmlformats.org/officeDocument/2006/relationships/notesMaster" Target="/ppt/notesMasters/notesMaster1.xml" Id="R4af82f75e9c445c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4f5cf0a802940f2" /><Relationship Type="http://schemas.openxmlformats.org/officeDocument/2006/relationships/notesMaster" Target="/ppt/notesMasters/notesMaster1.xml" Id="R2160158a501141a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d9ad451032848a1" /><Relationship Type="http://schemas.openxmlformats.org/officeDocument/2006/relationships/notesMaster" Target="/ppt/notesMasters/notesMaster1.xml" Id="R45e7c135d550416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22e4ba96cf144eb" /><Relationship Type="http://schemas.openxmlformats.org/officeDocument/2006/relationships/notesMaster" Target="/ppt/notesMasters/notesMaster1.xml" Id="Ra3202e01d34e465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40aad299a164497" /><Relationship Type="http://schemas.openxmlformats.org/officeDocument/2006/relationships/notesMaster" Target="/ppt/notesMasters/notesMaster1.xml" Id="Rf8e1189066a34b8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49d50ba1b1d4003" /><Relationship Type="http://schemas.openxmlformats.org/officeDocument/2006/relationships/notesMaster" Target="/ppt/notesMasters/notesMaster1.xml" Id="R2f6de44b01b4438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Internal: data/processed/final_findings.json</a:t>
            </a:r>
          </a:p>
          <a:p xmlns:a="http://schemas.openxmlformats.org/drawingml/2006/main">
            <a:r>
              <a:t>- Internal: data/processed/platform_role_map.csv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Internal: data/processed/final_findings.json</a:t>
            </a:r>
          </a:p>
          <a:p xmlns:a="http://schemas.openxmlformats.org/drawingml/2006/main">
            <a:r>
              <a:t>- Internal: data/processed/claim_register.csv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Internal: data/processed/platform_role_map.csv</a:t>
            </a:r>
          </a:p>
          <a:p xmlns:a="http://schemas.openxmlformats.org/drawingml/2006/main">
            <a:r>
              <a:t>- Internal: data/processed/final_findings.json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Internal: fieldwork/study_a_formal/METHOD_FREEZE_1.0.md</a:t>
            </a:r>
          </a:p>
          <a:p xmlns:a="http://schemas.openxmlformats.org/drawingml/2006/main">
            <a:r>
              <a:t>- Internal: data/processed/study_a_analysis_summary.json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Internal: data/processed/study_a_key_estimates.csv</a:t>
            </a:r>
          </a:p>
          <a:p xmlns:a="http://schemas.openxmlformats.org/drawingml/2006/main">
            <a:r>
              <a:t>- Internal: data/processed/study_a_paired_coverage_differences.csv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Internal: data/processed/study_a_response_state_summary.csv</a:t>
            </a:r>
          </a:p>
          <a:p xmlns:a="http://schemas.openxmlformats.org/drawingml/2006/main">
            <a:r>
              <a:t>- Internal: fieldwork/study_a_formal/ROUND_2_RUN_LOG.md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Internal: data/processed/study_a_validation_claim_checks.csv</a:t>
            </a:r>
          </a:p>
          <a:p xmlns:a="http://schemas.openxmlformats.org/drawingml/2006/main">
            <a:r>
              <a:t>- Internal: fieldwork/study_a_formal/TRUTH_REFRESH_AUDIT_2026-08-20.md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Internal: data/processed/study_a_round_stability.csv</a:t>
            </a:r>
          </a:p>
          <a:p xmlns:a="http://schemas.openxmlformats.org/drawingml/2006/main">
            <a:r>
              <a:t>- Internal: data/processed/platform_role_map.csv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Internal: data/processed/survey_key_estimates.csv</a:t>
            </a:r>
          </a:p>
          <a:p xmlns:a="http://schemas.openxmlformats.org/drawingml/2006/main">
            <a:r>
              <a:t>- Internal: data/processed/survey_sensitivity_summary.csv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Internal: data/processed/survey_key_estimates.csv</a:t>
            </a:r>
          </a:p>
          <a:p xmlns:a="http://schemas.openxmlformats.org/drawingml/2006/main">
            <a:r>
              <a:t>- Internal: data/processed/survey_sensitivity_summary.csv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Internal: data/processed/final_findings.json</a:t>
            </a:r>
          </a:p>
          <a:p xmlns:a="http://schemas.openxmlformats.org/drawingml/2006/main">
            <a:r>
              <a:t>- Internal: data/processed/opportunity_matrix.csv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Internal: data/processed/opportunity_matrix.csv</a:t>
            </a:r>
          </a:p>
          <a:p xmlns:a="http://schemas.openxmlformats.org/drawingml/2006/main">
            <a:r>
              <a:t>- Internal: data/processed/claim_register.csv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Internal: data/processed/opportunity_matrix.csv</a:t>
            </a:r>
          </a:p>
          <a:p xmlns:a="http://schemas.openxmlformats.org/drawingml/2006/main">
            <a:r>
              <a:t>- Internal: LIMITATIONS.md</a:t>
            </a:r>
          </a:p>
          <a:p xmlns:a="http://schemas.openxmlformats.org/drawingml/2006/main">
            <a:r>
              <a:t>- Internal: data/processed/final_findings.json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c1e4200d5a4f6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8ce3e787f7d448a" /><Relationship Type="http://schemas.openxmlformats.org/officeDocument/2006/relationships/slideLayout" Target="/ppt/slideLayouts/slideLayout1.xml" Id="R5338c2152dc0489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338c2152dc0489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fff6b2679c4fb3" /><Relationship Type="http://schemas.openxmlformats.org/officeDocument/2006/relationships/notesSlide" Target="/ppt/notesSlides/notesSlide1.xml" Id="Re59d8e95f16b4ca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93e2a593884d40" /><Relationship Type="http://schemas.openxmlformats.org/officeDocument/2006/relationships/notesSlide" Target="/ppt/notesSlides/notesSlide2.xml" Id="R4e597d1491444e0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01d08c5adb41eb" /><Relationship Type="http://schemas.openxmlformats.org/officeDocument/2006/relationships/notesSlide" Target="/ppt/notesSlides/notesSlide3.xml" Id="Ra9d5f3c1e9104e2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18cf763b9b4813" /><Relationship Type="http://schemas.openxmlformats.org/officeDocument/2006/relationships/notesSlide" Target="/ppt/notesSlides/notesSlide4.xml" Id="Rc6c2a4e3b238444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630e7931884531" /><Relationship Type="http://schemas.openxmlformats.org/officeDocument/2006/relationships/notesSlide" Target="/ppt/notesSlides/notesSlide5.xml" Id="R1c024fcac4c344f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bffbb899c24b06" /><Relationship Type="http://schemas.openxmlformats.org/officeDocument/2006/relationships/notesSlide" Target="/ppt/notesSlides/notesSlide6.xml" Id="Rd838dd45f30c4f1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db474f7f114953" /><Relationship Type="http://schemas.openxmlformats.org/officeDocument/2006/relationships/notesSlide" Target="/ppt/notesSlides/notesSlide7.xml" Id="R89faa2c1ccbf488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017312e6854575" /><Relationship Type="http://schemas.openxmlformats.org/officeDocument/2006/relationships/notesSlide" Target="/ppt/notesSlides/notesSlide8.xml" Id="R0fbc9641fd62478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d63273de544824" /><Relationship Type="http://schemas.openxmlformats.org/officeDocument/2006/relationships/notesSlide" Target="/ppt/notesSlides/notesSlide9.xml" Id="R3a7dd21508f74fc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358db68e224124" /><Relationship Type="http://schemas.openxmlformats.org/officeDocument/2006/relationships/notesSlide" Target="/ppt/notesSlides/notesSlide10.xml" Id="R4081a1cd16bc45d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66c0d784ec459d" /><Relationship Type="http://schemas.openxmlformats.org/officeDocument/2006/relationships/notesSlide" Target="/ppt/notesSlides/notesSlide11.xml" Id="Rf3b67214d032401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551a7f4b8b4a83" /><Relationship Type="http://schemas.openxmlformats.org/officeDocument/2006/relationships/notesSlide" Target="/ppt/notesSlides/notesSlide12.xml" Id="Ra9728e83efb4420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235af4884c4ad0" /><Relationship Type="http://schemas.openxmlformats.org/officeDocument/2006/relationships/notesSlide" Target="/ppt/notesSlides/notesSlide13.xml" Id="R94df0357b75d499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8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003DC0C-BABD-4C98-8725-F39E89B3C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857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4652EB-B217-4AA9-A5EE-F9A1FE4EF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667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52D6E7"/>
                </a:solidFill>
              </a:defRPr>
            </a:pPr>
            <a:r>
              <a:rPr sz="1200" b="1" i="0">
                <a:solidFill>
                  <a:srgbClr val="52D6E7"/>
                </a:solidFill>
              </a:rPr>
              <a:t>INDEPENDENT PRODUCT STRATEGY RESEARCH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696D2A-A31B-4AFE-AC95-434140311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466850"/>
            <a:ext cx="7334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6300" b="1" i="0">
                <a:solidFill>
                  <a:srgbClr val="FFFFFF"/>
                </a:solidFill>
              </a:defRPr>
            </a:pPr>
            <a:r>
              <a:rPr sz="6300" b="1" i="0">
                <a:solidFill>
                  <a:srgbClr val="FFFFFF"/>
                </a:solidFill>
              </a:rPr>
              <a:t>From Feed</a:t>
            </a:r>
          </a:p>
          <a:p xmlns:a="http://schemas.openxmlformats.org/drawingml/2006/main">
            <a:pPr algn="l">
              <a:defRPr sz="6300" b="1" i="0">
                <a:solidFill>
                  <a:srgbClr val="FFFFFF"/>
                </a:solidFill>
              </a:defRPr>
            </a:pPr>
            <a:r>
              <a:rPr sz="6300" b="1" i="0">
                <a:solidFill>
                  <a:srgbClr val="FFFFFF"/>
                </a:solidFill>
              </a:rPr>
              <a:t>to Agent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F83676-A771-4E4E-BAF3-1C436709B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14750"/>
            <a:ext cx="7239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775" b="1" i="0">
                <a:solidFill>
                  <a:srgbClr val="FFFFFF"/>
                </a:solidFill>
              </a:defRPr>
            </a:pPr>
            <a:r>
              <a:rPr sz="2775" b="1" i="0">
                <a:solidFill>
                  <a:srgbClr val="FFFFFF"/>
                </a:solidFill>
              </a:rPr>
              <a:t>The missing product is the handoff.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C6E9BF-6ABB-4D60-AA39-24454C625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714875"/>
            <a:ext cx="647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B7C3D0"/>
                </a:solidFill>
              </a:defRPr>
            </a:pPr>
            <a:r>
              <a:rPr sz="1875" b="0" i="0">
                <a:solidFill>
                  <a:srgbClr val="B7C3D0"/>
                </a:solidFill>
              </a:rPr>
              <a:t>A portable evidence layer for intent, origin, uncertainty, and proof.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8F484D-F40F-4012-8817-AEEBF1456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486650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8997A8"/>
                </a:solidFill>
              </a:defRPr>
            </a:pPr>
            <a:r>
              <a:rPr sz="1275" b="0" i="0">
                <a:solidFill>
                  <a:srgbClr val="8997A8"/>
                </a:solidFill>
              </a:rPr>
              <a:t>Sihan Xu  ·  August 20,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0C6EB1-BC5A-4296-B067-D10CB98E9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1381125"/>
            <a:ext cx="23812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2A3A"/>
          </a:solidFill>
          <a:ln xmlns:a="http://schemas.openxmlformats.org/drawingml/2006/main" w="9525">
            <a:solidFill>
              <a:srgbClr val="405166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774976-0FF4-4C9A-A696-9923ADFFC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1514475"/>
            <a:ext cx="2076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D9E4EE"/>
                </a:solidFill>
              </a:defRPr>
            </a:pPr>
            <a:r>
              <a:rPr sz="1050" b="1" i="0">
                <a:solidFill>
                  <a:srgbClr val="D9E4EE"/>
                </a:solidFill>
              </a:rPr>
              <a:t>Budget &lt; $400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A7CD5D-617A-459F-9E4E-3F35DCA4D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362200"/>
            <a:ext cx="20955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333"/>
          </a:solidFill>
          <a:ln xmlns:a="http://schemas.openxmlformats.org/drawingml/2006/main" w="9525">
            <a:solidFill>
              <a:srgbClr val="405166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547CCE-DDDE-4FDA-B849-21B4602D5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2650" y="2495550"/>
            <a:ext cx="1790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D9E4EE"/>
                </a:solidFill>
              </a:defRPr>
            </a:pPr>
            <a:r>
              <a:rPr sz="1050" b="1" i="0">
                <a:solidFill>
                  <a:srgbClr val="D9E4EE"/>
                </a:solidFill>
              </a:rPr>
              <a:t>creator review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F5C0B3-52DF-47AF-AA72-7F77A6079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333750"/>
            <a:ext cx="23812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2A3A"/>
          </a:solidFill>
          <a:ln xmlns:a="http://schemas.openxmlformats.org/drawingml/2006/main" w="9525">
            <a:solidFill>
              <a:srgbClr val="405166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B0D32C-45A8-4BE2-907F-D08AE494E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3467100"/>
            <a:ext cx="2076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D9E4EE"/>
                </a:solidFill>
              </a:defRPr>
            </a:pPr>
            <a:r>
              <a:rPr sz="1050" b="1" i="0">
                <a:solidFill>
                  <a:srgbClr val="D9E4EE"/>
                </a:solidFill>
              </a:rPr>
              <a:t>avoid pet waste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B1D5C9-6619-4FE7-8DB6-E720840C9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4381500"/>
            <a:ext cx="23812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333"/>
          </a:solidFill>
          <a:ln xmlns:a="http://schemas.openxmlformats.org/drawingml/2006/main" w="9525">
            <a:solidFill>
              <a:srgbClr val="405166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17303D-1F0F-455E-9284-3DD8BEBA1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514850"/>
            <a:ext cx="2076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D9E4EE"/>
                </a:solidFill>
              </a:defRPr>
            </a:pPr>
            <a:r>
              <a:rPr sz="1050" b="1" i="0">
                <a:solidFill>
                  <a:srgbClr val="D9E4EE"/>
                </a:solidFill>
              </a:rPr>
              <a:t>source · Aug 20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822130-7C64-4AD3-A24D-EE5A0FD02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5381625"/>
            <a:ext cx="24765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2A3A"/>
          </a:solidFill>
          <a:ln xmlns:a="http://schemas.openxmlformats.org/drawingml/2006/main" w="9525">
            <a:solidFill>
              <a:srgbClr val="405166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B92260-DB0D-4ED4-9549-C004C2D05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2025" y="5514975"/>
            <a:ext cx="2171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D9E4EE"/>
                </a:solidFill>
              </a:defRPr>
            </a:pPr>
            <a:r>
              <a:rPr sz="1050" b="1" i="0">
                <a:solidFill>
                  <a:srgbClr val="D9E4EE"/>
                </a:solidFill>
              </a:rPr>
              <a:t>works with iPhone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536750-DD33-49CA-9FAB-6C305469F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143250"/>
            <a:ext cx="18097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333"/>
          </a:solidFill>
          <a:ln xmlns:a="http://schemas.openxmlformats.org/drawingml/2006/main" w="9525">
            <a:solidFill>
              <a:srgbClr val="405166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CD6A18-1E8F-4108-83AF-5F5A8D8F0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87150" y="3276600"/>
            <a:ext cx="15049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D9E4EE"/>
                </a:solidFill>
              </a:defRPr>
            </a:pPr>
            <a:r>
              <a:rPr sz="1050" b="1" i="0">
                <a:solidFill>
                  <a:srgbClr val="D9E4EE"/>
                </a:solidFill>
              </a:rPr>
              <a:t>sponsored?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253FA4-9703-4CA9-8063-8C316A039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5095875"/>
            <a:ext cx="1619250" cy="1619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2333"/>
          </a:solidFill>
          <a:ln xmlns:a="http://schemas.openxmlformats.org/drawingml/2006/main" w="28575">
            <a:solidFill>
              <a:srgbClr val="52D6E7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D8598F-B9C1-40BF-B8D3-B2906AED2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5648325"/>
            <a:ext cx="114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52D6E7"/>
                </a:solidFill>
              </a:defRPr>
            </a:pPr>
            <a:r>
              <a:rPr sz="1650" b="1" i="0">
                <a:solidFill>
                  <a:srgbClr val="52D6E7"/>
                </a:solidFill>
              </a:rPr>
              <a:t>PROOF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0FB520-6A16-4A38-8168-F40D64DDC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34950" y="1752600"/>
            <a:ext cx="1733550" cy="442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1EA7485-D19F-495F-8D06-900930F2B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63550" y="2047875"/>
            <a:ext cx="13144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01823"/>
                </a:solidFill>
              </a:defRPr>
            </a:pPr>
            <a:r>
              <a:rPr sz="1500" b="1" i="0">
                <a:solidFill>
                  <a:srgbClr val="101823"/>
                </a:solidFill>
              </a:rPr>
              <a:t>DECISION</a:t>
            </a:r>
          </a:p>
          <a:p xmlns:a="http://schemas.openxmlformats.org/drawingml/2006/main">
            <a:pPr algn="l">
              <a:defRPr sz="1500" b="1" i="0">
                <a:solidFill>
                  <a:srgbClr val="101823"/>
                </a:solidFill>
              </a:defRPr>
            </a:pPr>
            <a:r>
              <a:rPr sz="1500" b="1" i="0">
                <a:solidFill>
                  <a:srgbClr val="101823"/>
                </a:solidFill>
              </a:rPr>
              <a:t>CANVAS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9A1A6CE-2326-4AD3-BE9C-51D36D498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63550" y="3000375"/>
            <a:ext cx="12763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1FB8229-5C93-4F81-B222-274C8FF43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63550" y="3000375"/>
            <a:ext cx="571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8D6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BEB3827-F9B2-44E5-A983-AB826AA8E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96900" y="3133725"/>
            <a:ext cx="1009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01823"/>
                </a:solidFill>
              </a:defRPr>
            </a:pPr>
            <a:r>
              <a:rPr sz="975" b="1" i="0">
                <a:solidFill>
                  <a:srgbClr val="101823"/>
                </a:solidFill>
              </a:rPr>
              <a:t>Battery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412F26A-3DD8-457E-B949-1F328DF2B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63550" y="3686175"/>
            <a:ext cx="12763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8C6E114-4785-4BE4-8FE1-D7F41FB4E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63550" y="3686175"/>
            <a:ext cx="571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9A2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2789F5C-300A-4E1C-9611-532C57ABA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96900" y="3819525"/>
            <a:ext cx="1009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01823"/>
                </a:solidFill>
              </a:defRPr>
            </a:pPr>
            <a:r>
              <a:rPr sz="975" b="1" i="0">
                <a:solidFill>
                  <a:srgbClr val="101823"/>
                </a:solidFill>
              </a:rPr>
              <a:t>Pet claim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0D08226-3DC6-4A22-A69D-BF47B9891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63550" y="4371975"/>
            <a:ext cx="12763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ED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532D53F-F375-4230-B2F0-C6915B7E1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63550" y="4371975"/>
            <a:ext cx="571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0D98ECF-894A-4F10-B57E-A020D0424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96900" y="4505325"/>
            <a:ext cx="1009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01823"/>
                </a:solidFill>
              </a:defRPr>
            </a:pPr>
            <a:r>
              <a:rPr sz="975" b="1" i="0">
                <a:solidFill>
                  <a:srgbClr val="101823"/>
                </a:solidFill>
              </a:rPr>
              <a:t>Budget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C392382-65C2-40AD-A664-B726B5D93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63550" y="5286375"/>
            <a:ext cx="1276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2352DC"/>
                </a:solidFill>
              </a:defRPr>
            </a:pPr>
            <a:r>
              <a:rPr sz="825" b="1" i="0">
                <a:solidFill>
                  <a:srgbClr val="2352DC"/>
                </a:solidFill>
              </a:rPr>
              <a:t>4 sources</a:t>
            </a:r>
          </a:p>
          <a:p xmlns:a="http://schemas.openxmlformats.org/drawingml/2006/main">
            <a:pPr algn="l">
              <a:defRPr sz="825" b="1" i="0">
                <a:solidFill>
                  <a:srgbClr val="2352DC"/>
                </a:solidFill>
              </a:defRPr>
            </a:pPr>
            <a:r>
              <a:rPr sz="825" b="1" i="0">
                <a:solidFill>
                  <a:srgbClr val="2352DC"/>
                </a:solidFill>
              </a:rPr>
              <a:t>origin preserved</a:t>
            </a:r>
          </a:p>
        </p:txBody>
      </p:sp>
    </p:spTree>
    <p:extLst>
      <p:ext uri="{BB962C8B-B14F-4D97-AF65-F5344CB8AC3E}">
        <p14:creationId xmlns:p14="http://schemas.microsoft.com/office/powerpoint/2010/main" val="30187338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1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9DC1C56-F09C-474F-BFF9-C4305079D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AEB965-3D62-40FC-920B-92BF105EE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4572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5F6C7A"/>
                </a:solidFill>
              </a:defRPr>
            </a:pPr>
            <a:r>
              <a:rPr sz="975" b="1" i="0">
                <a:solidFill>
                  <a:srgbClr val="5F6C7A"/>
                </a:solidFill>
              </a:rPr>
              <a:t>02 / 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A417B1-C069-4C8B-B21F-5CDC5366A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352DC"/>
                </a:solidFill>
              </a:defRPr>
            </a:pPr>
            <a:r>
              <a:rPr sz="1050" b="1" i="0">
                <a:solidFill>
                  <a:srgbClr val="2352DC"/>
                </a:solidFill>
              </a:rPr>
              <a:t>EXECUTIVE ANSWER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A82F15-B07A-467E-B266-3246F8930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3335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101823"/>
                </a:solidFill>
              </a:defRPr>
            </a:pPr>
            <a:r>
              <a:rPr sz="3450" b="1" i="0">
                <a:solidFill>
                  <a:srgbClr val="101823"/>
                </a:solidFill>
              </a:rPr>
              <a:t>The opportunity sits between discovery and decision.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11C6D0-7F50-48A7-8169-532AA61EB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09750"/>
            <a:ext cx="12763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F6C7A"/>
                </a:solidFill>
              </a:defRPr>
            </a:pPr>
            <a:r>
              <a:rPr sz="1500" b="0" i="0">
                <a:solidFill>
                  <a:srgbClr val="5F6C7A"/>
                </a:solidFill>
              </a:rPr>
              <a:t>Four surfaces revealed four jobs—and one shared product gap.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07329A-9F58-4C46-A0B9-6CE175CB6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32385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5"/>
          </a:solidFill>
          <a:ln xmlns:a="http://schemas.openxmlformats.org/drawingml/2006/main" w="9525">
            <a:solidFill>
              <a:srgbClr val="CFD4D7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7BB2B6-CD41-4393-B6AD-E23378CAC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28950"/>
            <a:ext cx="428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2352DC"/>
                </a:solidFill>
              </a:defRPr>
            </a:pPr>
            <a:r>
              <a:rPr sz="900" b="1" i="0">
                <a:solidFill>
                  <a:srgbClr val="2352DC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A38A13-40B0-4909-906A-955FC4B84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086100"/>
            <a:ext cx="23431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600" b="1" i="0">
                <a:solidFill>
                  <a:srgbClr val="101823"/>
                </a:solidFill>
              </a:defRPr>
            </a:pPr>
            <a:r>
              <a:rPr sz="3600" b="1" i="0">
                <a:solidFill>
                  <a:srgbClr val="101823"/>
                </a:solidFill>
              </a:rPr>
              <a:t>192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9F3767-D1C0-4AEE-982F-AA85E4772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733800"/>
            <a:ext cx="2343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5F6C7A"/>
                </a:solidFill>
              </a:defRPr>
            </a:pPr>
            <a:r>
              <a:rPr sz="900" b="1" i="0">
                <a:solidFill>
                  <a:srgbClr val="5F6C7A"/>
                </a:solidFill>
              </a:rPr>
              <a:t>FORMAL OBSERVATIONS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BB0218-D5D8-4DC1-A0E0-035D629BB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2857500"/>
            <a:ext cx="32385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5"/>
          </a:solidFill>
          <a:ln xmlns:a="http://schemas.openxmlformats.org/drawingml/2006/main" w="9525">
            <a:solidFill>
              <a:srgbClr val="CFD4D7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B40DD9-FD22-4206-82AE-6843214AB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028950"/>
            <a:ext cx="428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2352DC"/>
                </a:solidFill>
              </a:defRPr>
            </a:pPr>
            <a:r>
              <a:rPr sz="900" b="1" i="0">
                <a:solidFill>
                  <a:srgbClr val="2352DC"/>
                </a:solidFill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E5AD0F-0FC4-49AD-A70C-E391091D3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3086100"/>
            <a:ext cx="23431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600" b="1" i="0">
                <a:solidFill>
                  <a:srgbClr val="101823"/>
                </a:solidFill>
              </a:defRPr>
            </a:pPr>
            <a:r>
              <a:rPr sz="3600" b="1" i="0">
                <a:solidFill>
                  <a:srgbClr val="101823"/>
                </a:solidFill>
              </a:rPr>
              <a:t>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AF0296-CA98-4F5F-8631-B9CA19C66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3733800"/>
            <a:ext cx="2343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5F6C7A"/>
                </a:solidFill>
              </a:defRPr>
            </a:pPr>
            <a:r>
              <a:rPr sz="900" b="1" i="0">
                <a:solidFill>
                  <a:srgbClr val="5F6C7A"/>
                </a:solidFill>
              </a:rPr>
              <a:t>RESEARCH SURFACES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3DFBAE-45F0-4E30-9263-71F90AC24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2857500"/>
            <a:ext cx="32385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5"/>
          </a:solidFill>
          <a:ln xmlns:a="http://schemas.openxmlformats.org/drawingml/2006/main" w="9525">
            <a:solidFill>
              <a:srgbClr val="CFD4D7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C28B6B-78BB-44A7-BBEE-7BC16F164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028950"/>
            <a:ext cx="428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2352DC"/>
                </a:solidFill>
              </a:defRPr>
            </a:pPr>
            <a:r>
              <a:rPr sz="900" b="1" i="0">
                <a:solidFill>
                  <a:srgbClr val="2352DC"/>
                </a:solidFill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9B78AA-A22F-4B9A-8068-79167A6A3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086100"/>
            <a:ext cx="23431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600" b="1" i="0">
                <a:solidFill>
                  <a:srgbClr val="101823"/>
                </a:solidFill>
              </a:defRPr>
            </a:pPr>
            <a:r>
              <a:rPr sz="3600" b="1" i="0">
                <a:solidFill>
                  <a:srgbClr val="101823"/>
                </a:solidFill>
              </a:rPr>
              <a:t>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03A9DE-BE9A-4431-B8A4-99BE48797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33800"/>
            <a:ext cx="2343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5F6C7A"/>
                </a:solidFill>
              </a:defRPr>
            </a:pPr>
            <a:r>
              <a:rPr sz="900" b="1" i="0">
                <a:solidFill>
                  <a:srgbClr val="5F6C7A"/>
                </a:solidFill>
              </a:rPr>
              <a:t>COLLECTION ROUNDS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36D417-C58C-42DC-B30A-0CDCE26BC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2857500"/>
            <a:ext cx="32385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5"/>
          </a:solidFill>
          <a:ln xmlns:a="http://schemas.openxmlformats.org/drawingml/2006/main" w="9525">
            <a:solidFill>
              <a:srgbClr val="CFD4D7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B14CFC-DD5A-4837-9BF6-C3B82BA02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49050" y="3028950"/>
            <a:ext cx="428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2352DC"/>
                </a:solidFill>
              </a:defRPr>
            </a:pPr>
            <a:r>
              <a:rPr sz="900" b="1" i="0">
                <a:solidFill>
                  <a:srgbClr val="2352DC"/>
                </a:solidFill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AF7071-15C8-4E41-9DF1-6CAE13C96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44350" y="3086100"/>
            <a:ext cx="23431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600" b="1" i="0">
                <a:solidFill>
                  <a:srgbClr val="101823"/>
                </a:solidFill>
              </a:defRPr>
            </a:pPr>
            <a:r>
              <a:rPr sz="3600" b="1" i="0">
                <a:solidFill>
                  <a:srgbClr val="101823"/>
                </a:solidFill>
              </a:rPr>
              <a:t>149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C51904-0A34-4E06-AEB9-D72B4D6CA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44350" y="3733800"/>
            <a:ext cx="2343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5F6C7A"/>
                </a:solidFill>
              </a:defRPr>
            </a:pPr>
            <a:r>
              <a:rPr sz="900" b="1" i="0">
                <a:solidFill>
                  <a:srgbClr val="5F6C7A"/>
                </a:solidFill>
              </a:rPr>
              <a:t>SURVEY SUBMISSIONS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FC394A-0724-4AB2-9516-4ACD6EF0E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13811250" cy="200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82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A891301-AD8F-4F51-ADAF-A3324FC9A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2952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</a:defRPr>
            </a:pPr>
            <a:r>
              <a:rPr sz="2550" b="1" i="0">
                <a:solidFill>
                  <a:srgbClr val="FFFFFF"/>
                </a:solidFill>
              </a:rPr>
              <a:t>Carry intent.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AD00C09-CA09-4232-A740-24A142E8F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286375"/>
            <a:ext cx="3143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</a:defRPr>
            </a:pPr>
            <a:r>
              <a:rPr sz="2550" b="1" i="0">
                <a:solidFill>
                  <a:srgbClr val="FFFFFF"/>
                </a:solidFill>
              </a:rPr>
              <a:t>Preserve origin.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C082079-311F-4A03-ADB7-45A6ACCE3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5286375"/>
            <a:ext cx="342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</a:defRPr>
            </a:pPr>
            <a:r>
              <a:rPr sz="2550" b="1" i="0">
                <a:solidFill>
                  <a:srgbClr val="FFFFFF"/>
                </a:solidFill>
              </a:rPr>
              <a:t>Expose uncertainty.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8483320-4624-4496-B97E-EC824209F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5286375"/>
            <a:ext cx="285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52D6E7"/>
                </a:solidFill>
              </a:defRPr>
            </a:pPr>
            <a:r>
              <a:rPr sz="2550" b="1" i="0">
                <a:solidFill>
                  <a:srgbClr val="52D6E7"/>
                </a:solidFill>
              </a:rPr>
              <a:t>Make proof portable.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AAFB691-62E7-41F3-A14A-ADB754B5F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6305550"/>
            <a:ext cx="1266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AEB9C6"/>
                </a:solidFill>
              </a:defRPr>
            </a:pPr>
            <a:r>
              <a:rPr sz="1275" b="0" i="0">
                <a:solidFill>
                  <a:srgbClr val="AEB9C6"/>
                </a:solidFill>
              </a:rPr>
              <a:t>Platform comparisons are reported inside their captured evidence boundaries.</a:t>
            </a:r>
          </a:p>
        </p:txBody>
      </p:sp>
    </p:spTree>
    <p:extLst>
      <p:ext uri="{BB962C8B-B14F-4D97-AF65-F5344CB8AC3E}">
        <p14:creationId xmlns:p14="http://schemas.microsoft.com/office/powerpoint/2010/main" val="105078994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1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968B226-968B-4348-A5BC-328FF91C2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9CB8EE-7753-430D-9719-B7004B3B5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4572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5F6C7A"/>
                </a:solidFill>
              </a:defRPr>
            </a:pPr>
            <a:r>
              <a:rPr sz="975" b="1" i="0">
                <a:solidFill>
                  <a:srgbClr val="5F6C7A"/>
                </a:solidFill>
              </a:rPr>
              <a:t>03 / 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57EFA6-1CF8-4F29-BD95-04E8F5764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352DC"/>
                </a:solidFill>
              </a:defRPr>
            </a:pPr>
            <a:r>
              <a:rPr sz="1050" b="1" i="0">
                <a:solidFill>
                  <a:srgbClr val="2352DC"/>
                </a:solidFill>
              </a:rPr>
              <a:t>FOUR JOBS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6CF11A-FF0A-4237-B4AF-FECBE7B42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3335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101823"/>
                </a:solidFill>
              </a:defRPr>
            </a:pPr>
            <a:r>
              <a:rPr sz="3450" b="1" i="0">
                <a:solidFill>
                  <a:srgbClr val="101823"/>
                </a:solidFill>
              </a:rPr>
              <a:t>The surface matters less than the job it should hand off.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52473C-2599-4013-A422-1E0DEDD3E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09750"/>
            <a:ext cx="12763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F6C7A"/>
                </a:solidFill>
              </a:defRPr>
            </a:pPr>
            <a:r>
              <a:rPr sz="1500" b="0" i="0">
                <a:solidFill>
                  <a:srgbClr val="5F6C7A"/>
                </a:solidFill>
              </a:rPr>
              <a:t>The product should preserve each surface's strongest evidence asset.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732782-5112-4F4A-9DF5-39BB5ACE7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0350"/>
            <a:ext cx="3238500" cy="385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5"/>
          </a:solidFill>
          <a:ln xmlns:a="http://schemas.openxmlformats.org/drawingml/2006/main" w="9525">
            <a:solidFill>
              <a:srgbClr val="CFD4D7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AA20D5-4329-4FB3-B4D2-489DCB19C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028950"/>
            <a:ext cx="13144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82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B7F286-FB82-4220-9D76-56B8E5066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05150"/>
            <a:ext cx="1123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825" b="1" i="0">
                <a:solidFill>
                  <a:srgbClr val="FFFFFF"/>
                </a:solidFill>
              </a:defRPr>
            </a:pPr>
            <a:r>
              <a:rPr sz="825" b="1" i="0">
                <a:solidFill>
                  <a:srgbClr val="FFFFFF"/>
                </a:solidFill>
              </a:rPr>
              <a:t>DISCOVER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56DBAB-50F4-40F5-9EB1-E12852934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638550"/>
            <a:ext cx="2819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101823"/>
                </a:solidFill>
              </a:defRPr>
            </a:pPr>
            <a:r>
              <a:rPr sz="2250" b="1" i="0">
                <a:solidFill>
                  <a:srgbClr val="101823"/>
                </a:solidFill>
              </a:rPr>
              <a:t>TikTok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19D380-80ED-46F2-93CB-0CF9F5B4B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324350"/>
            <a:ext cx="27813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2352DC"/>
                </a:solidFill>
              </a:defRPr>
            </a:pPr>
            <a:r>
              <a:rPr sz="1725" b="1" i="0">
                <a:solidFill>
                  <a:srgbClr val="2352DC"/>
                </a:solidFill>
              </a:rPr>
              <a:t>Inspiration with visible creator context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639E2E-54F9-428F-97D0-2E4BB4280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638800"/>
            <a:ext cx="2819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D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22835C-57EB-406F-9CFF-A0FBB69FB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867400"/>
            <a:ext cx="27813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5F6C7A"/>
                </a:solidFill>
              </a:defRPr>
            </a:pPr>
            <a:r>
              <a:rPr sz="1275" b="0" i="0">
                <a:solidFill>
                  <a:srgbClr val="5F6C7A"/>
                </a:solidFill>
              </a:rPr>
              <a:t>Carry creator + item origin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FD98BE-2503-483F-959A-7F691AB3F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2800350"/>
            <a:ext cx="3238500" cy="385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5"/>
          </a:solidFill>
          <a:ln xmlns:a="http://schemas.openxmlformats.org/drawingml/2006/main" w="9525">
            <a:solidFill>
              <a:srgbClr val="CFD4D7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089720-BB08-4895-80B5-0335710CD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3028950"/>
            <a:ext cx="13144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82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30B44D-9E4F-4987-A203-3DC16291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105150"/>
            <a:ext cx="1123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825" b="1" i="0">
                <a:solidFill>
                  <a:srgbClr val="FFFFFF"/>
                </a:solidFill>
              </a:defRPr>
            </a:pPr>
            <a:r>
              <a:rPr sz="825" b="1" i="0">
                <a:solidFill>
                  <a:srgbClr val="FFFFFF"/>
                </a:solidFill>
              </a:rPr>
              <a:t>ROUTE TO DEPTH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02FB82-A676-43A2-A0C3-133099821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3638550"/>
            <a:ext cx="2819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101823"/>
                </a:solidFill>
              </a:defRPr>
            </a:pPr>
            <a:r>
              <a:rPr sz="2250" b="1" i="0">
                <a:solidFill>
                  <a:srgbClr val="101823"/>
                </a:solidFill>
              </a:rPr>
              <a:t>YouTube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D99E42-4720-4AF6-A716-CFE40544A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4324350"/>
            <a:ext cx="27813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2352DC"/>
                </a:solidFill>
              </a:defRPr>
            </a:pPr>
            <a:r>
              <a:rPr sz="1725" b="1" i="0">
                <a:solidFill>
                  <a:srgbClr val="2352DC"/>
                </a:solidFill>
              </a:rPr>
              <a:t>A route to deeper reviews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B72E3F-F023-472F-9AEC-8BC42FA33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5638800"/>
            <a:ext cx="2819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D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5A0619-FEB2-41DB-BA15-E8C7FB6BA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5867400"/>
            <a:ext cx="27813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5F6C7A"/>
                </a:solidFill>
              </a:defRPr>
            </a:pPr>
            <a:r>
              <a:rPr sz="1275" b="0" i="0">
                <a:solidFill>
                  <a:srgbClr val="5F6C7A"/>
                </a:solidFill>
              </a:rPr>
              <a:t>Carry the chosen review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2B6754-4F6A-49EF-B9A4-E9B974D91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2800350"/>
            <a:ext cx="3238500" cy="385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CFC"/>
          </a:solidFill>
          <a:ln xmlns:a="http://schemas.openxmlformats.org/drawingml/2006/main" w="9525">
            <a:solidFill>
              <a:srgbClr val="2352DC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F51B36-DD1C-49B3-B1FD-191038DA7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3028950"/>
            <a:ext cx="17335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5E8F68-DBD4-4083-9D09-1A942F59A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105150"/>
            <a:ext cx="1543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825" b="1" i="0">
                <a:solidFill>
                  <a:srgbClr val="FFFFFF"/>
                </a:solidFill>
              </a:defRPr>
            </a:pPr>
            <a:r>
              <a:rPr sz="825" b="1" i="0">
                <a:solidFill>
                  <a:srgbClr val="FFFFFF"/>
                </a:solidFill>
              </a:rPr>
              <a:t>SYNTHESIZE + VERIFY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C408487-D130-4E3D-B7FB-4712EC39E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3638550"/>
            <a:ext cx="2819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101823"/>
                </a:solidFill>
              </a:defRPr>
            </a:pPr>
            <a:r>
              <a:rPr sz="2250" b="1" i="0">
                <a:solidFill>
                  <a:srgbClr val="101823"/>
                </a:solidFill>
              </a:rPr>
              <a:t>Google AI Mode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3A38B89-CA70-4FA6-8215-179F0913A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4324350"/>
            <a:ext cx="27813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01823"/>
                </a:solidFill>
              </a:defRPr>
            </a:pPr>
            <a:r>
              <a:rPr sz="1725" b="1" i="0">
                <a:solidFill>
                  <a:srgbClr val="101823"/>
                </a:solidFill>
              </a:rPr>
              <a:t>Source-linked synthesis with state handling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073F04D-BDEE-429D-A960-42DBCA595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5638800"/>
            <a:ext cx="2819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68696EF-EBD8-4ECB-BF6D-2308FEF93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5867400"/>
            <a:ext cx="27813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5F6C7A"/>
                </a:solidFill>
              </a:defRPr>
            </a:pPr>
            <a:r>
              <a:rPr sz="1275" b="0" i="0">
                <a:solidFill>
                  <a:srgbClr val="5F6C7A"/>
                </a:solidFill>
              </a:rPr>
              <a:t>Carry state + source links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D2615A6-A9CA-4E35-B966-7F91E22D1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2800350"/>
            <a:ext cx="3238500" cy="385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CFC"/>
          </a:solidFill>
          <a:ln xmlns:a="http://schemas.openxmlformats.org/drawingml/2006/main" w="9525">
            <a:solidFill>
              <a:srgbClr val="2352DC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BB27776-ADE5-4725-9566-2491EB82D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8100" y="3028950"/>
            <a:ext cx="13144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28C3B9B-7127-4BD4-A038-CA93A0E0B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63350" y="3105150"/>
            <a:ext cx="11239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825" b="1" i="0">
                <a:solidFill>
                  <a:srgbClr val="FFFFFF"/>
                </a:solidFill>
              </a:defRPr>
            </a:pPr>
            <a:r>
              <a:rPr sz="825" b="1" i="0">
                <a:solidFill>
                  <a:srgbClr val="FFFFFF"/>
                </a:solidFill>
              </a:rPr>
              <a:t>STRUCTURE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4B45DD8-2052-43D8-A755-9EF30940F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8100" y="3638550"/>
            <a:ext cx="2819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101823"/>
                </a:solidFill>
              </a:defRPr>
            </a:pPr>
            <a:r>
              <a:rPr sz="2250" b="1" i="0">
                <a:solidFill>
                  <a:srgbClr val="101823"/>
                </a:solidFill>
              </a:rPr>
              <a:t>ChatGPT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57EC697-4134-4312-B37F-EB58B48C7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8100" y="4324350"/>
            <a:ext cx="27813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01823"/>
                </a:solidFill>
              </a:defRPr>
            </a:pPr>
            <a:r>
              <a:rPr sz="1725" b="1" i="0">
                <a:solidFill>
                  <a:srgbClr val="101823"/>
                </a:solidFill>
              </a:rPr>
              <a:t>Constraint organizer and decision canvas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B63F81A-B8E6-4AD0-ABCF-78414DF21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8100" y="5638800"/>
            <a:ext cx="2819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603C528-CB4F-48EE-ACA1-5DA3B63F1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8100" y="5867400"/>
            <a:ext cx="27813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5F6C7A"/>
                </a:solidFill>
              </a:defRPr>
            </a:pPr>
            <a:r>
              <a:rPr sz="1275" b="0" i="0">
                <a:solidFill>
                  <a:srgbClr val="5F6C7A"/>
                </a:solidFill>
              </a:rPr>
              <a:t>Carry structure + claim links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0AAF7FC-2378-4F34-BBE8-0B2046DED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048500"/>
            <a:ext cx="676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975" b="1" i="0">
                <a:solidFill>
                  <a:srgbClr val="5F6C7A"/>
                </a:solidFill>
              </a:defRPr>
            </a:pPr>
            <a:r>
              <a:rPr sz="975" b="1" i="0">
                <a:solidFill>
                  <a:srgbClr val="5F6C7A"/>
                </a:solidFill>
              </a:rPr>
              <a:t>DISCOVERY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E52B3B6-26D6-48E6-B743-1BDE57B1A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7048500"/>
            <a:ext cx="676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975" b="1" i="0">
                <a:solidFill>
                  <a:srgbClr val="2352DC"/>
                </a:solidFill>
              </a:defRPr>
            </a:pPr>
            <a:r>
              <a:rPr sz="975" b="1" i="0">
                <a:solidFill>
                  <a:srgbClr val="2352DC"/>
                </a:solidFill>
              </a:rPr>
              <a:t>DECISION</a:t>
            </a:r>
          </a:p>
        </p:txBody>
      </p:sp>
    </p:spTree>
    <p:extLst>
      <p:ext uri="{BB962C8B-B14F-4D97-AF65-F5344CB8AC3E}">
        <p14:creationId xmlns:p14="http://schemas.microsoft.com/office/powerpoint/2010/main" val="101282717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1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8F54945-4ACA-4FC5-9532-9624D6349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F56E73-B92E-4540-AA02-5B90628DA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4572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5F6C7A"/>
                </a:solidFill>
              </a:defRPr>
            </a:pPr>
            <a:r>
              <a:rPr sz="975" b="1" i="0">
                <a:solidFill>
                  <a:srgbClr val="5F6C7A"/>
                </a:solidFill>
              </a:rPr>
              <a:t>04 / 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09AE3D-EF2F-4E49-85CF-E9419AB4F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352DC"/>
                </a:solidFill>
              </a:defRPr>
            </a:pPr>
            <a:r>
              <a:rPr sz="1050" b="1" i="0">
                <a:solidFill>
                  <a:srgbClr val="2352DC"/>
                </a:solidFill>
              </a:rPr>
              <a:t>STUDY DESIGN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D48CC4-1836-4506-A38F-04D5F2324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3335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101823"/>
                </a:solidFill>
              </a:defRPr>
            </a:pPr>
            <a:r>
              <a:rPr sz="3450" b="1" i="0">
                <a:solidFill>
                  <a:srgbClr val="101823"/>
                </a:solidFill>
              </a:rPr>
              <a:t>A frozen task lattice made the comparison inspectable.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50B91A-0A33-4656-905F-BC5DB04A8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09750"/>
            <a:ext cx="12763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F6C7A"/>
                </a:solidFill>
              </a:defRPr>
            </a:pPr>
            <a:r>
              <a:rPr sz="1500" b="0" i="0">
                <a:solidFill>
                  <a:srgbClr val="5F6C7A"/>
                </a:solidFill>
              </a:rPr>
              <a:t>Three categories moved through four stages, two tasks, four surfaces, and two rounds.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E0F4A2-9AEF-4A52-8DBB-E5E76B358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48000"/>
            <a:ext cx="152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4800" b="1" i="0">
                <a:solidFill>
                  <a:srgbClr val="2352DC"/>
                </a:solidFill>
              </a:defRPr>
            </a:pPr>
            <a:r>
              <a:rPr sz="4800" b="1" i="0">
                <a:solidFill>
                  <a:srgbClr val="2352DC"/>
                </a:solidFill>
              </a:rPr>
              <a:t>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0D28CB-452F-4E8C-AFC4-B2EB88C23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05250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900" b="1" i="0">
                <a:solidFill>
                  <a:srgbClr val="5F6C7A"/>
                </a:solidFill>
              </a:defRPr>
            </a:pPr>
            <a:r>
              <a:rPr sz="900" b="1" i="0">
                <a:solidFill>
                  <a:srgbClr val="5F6C7A"/>
                </a:solidFill>
              </a:rPr>
              <a:t>CATEGORIES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7D209C-BA0D-4DA6-A3A9-79A9F5364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3238500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250" b="1" i="0">
                <a:solidFill>
                  <a:srgbClr val="CFD4D7"/>
                </a:solidFill>
              </a:defRPr>
            </a:pPr>
            <a:r>
              <a:rPr sz="2250" b="1" i="0">
                <a:solidFill>
                  <a:srgbClr val="CFD4D7"/>
                </a:solidFill>
              </a:rPr>
              <a:t>×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140576-9B1E-4F75-8F32-CDA3BB228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048000"/>
            <a:ext cx="152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4800" b="1" i="0">
                <a:solidFill>
                  <a:srgbClr val="2352DC"/>
                </a:solidFill>
              </a:defRPr>
            </a:pPr>
            <a:r>
              <a:rPr sz="4800" b="1" i="0">
                <a:solidFill>
                  <a:srgbClr val="2352DC"/>
                </a:solidFill>
              </a:rPr>
              <a:t>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BA4AA7-5F69-4833-B8E1-B9CC1B5A0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905250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900" b="1" i="0">
                <a:solidFill>
                  <a:srgbClr val="5F6C7A"/>
                </a:solidFill>
              </a:defRPr>
            </a:pPr>
            <a:r>
              <a:rPr sz="900" b="1" i="0">
                <a:solidFill>
                  <a:srgbClr val="5F6C7A"/>
                </a:solidFill>
              </a:rPr>
              <a:t>JOURNEY STAGES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D0EB39-F067-48F9-AEFF-0E59A149C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38500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250" b="1" i="0">
                <a:solidFill>
                  <a:srgbClr val="CFD4D7"/>
                </a:solidFill>
              </a:defRPr>
            </a:pPr>
            <a:r>
              <a:rPr sz="2250" b="1" i="0">
                <a:solidFill>
                  <a:srgbClr val="CFD4D7"/>
                </a:solidFill>
              </a:rPr>
              <a:t>×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E2BDD4-A7A3-45CD-9067-C0F65F290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048000"/>
            <a:ext cx="152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4800" b="1" i="0">
                <a:solidFill>
                  <a:srgbClr val="101823"/>
                </a:solidFill>
              </a:defRPr>
            </a:pPr>
            <a:r>
              <a:rPr sz="4800" b="1" i="0">
                <a:solidFill>
                  <a:srgbClr val="101823"/>
                </a:solidFill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D8F649-817C-47B4-9244-D99489772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905250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900" b="1" i="0">
                <a:solidFill>
                  <a:srgbClr val="5F6C7A"/>
                </a:solidFill>
              </a:defRPr>
            </a:pPr>
            <a:r>
              <a:rPr sz="900" b="1" i="0">
                <a:solidFill>
                  <a:srgbClr val="5F6C7A"/>
                </a:solidFill>
              </a:rPr>
              <a:t>TASKS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A3B16C-59D3-49DA-B534-9CC3A7163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238500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250" b="1" i="0">
                <a:solidFill>
                  <a:srgbClr val="CFD4D7"/>
                </a:solidFill>
              </a:defRPr>
            </a:pPr>
            <a:r>
              <a:rPr sz="2250" b="1" i="0">
                <a:solidFill>
                  <a:srgbClr val="CFD4D7"/>
                </a:solidFill>
              </a:rPr>
              <a:t>×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AAA00B-A907-43B7-AC9D-AA4319714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3048000"/>
            <a:ext cx="152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4800" b="1" i="0">
                <a:solidFill>
                  <a:srgbClr val="101823"/>
                </a:solidFill>
              </a:defRPr>
            </a:pPr>
            <a:r>
              <a:rPr sz="4800" b="1" i="0">
                <a:solidFill>
                  <a:srgbClr val="101823"/>
                </a:solidFill>
              </a:rPr>
              <a:t>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58D056-D1C7-4463-8390-48B38A349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3905250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900" b="1" i="0">
                <a:solidFill>
                  <a:srgbClr val="5F6C7A"/>
                </a:solidFill>
              </a:defRPr>
            </a:pPr>
            <a:r>
              <a:rPr sz="900" b="1" i="0">
                <a:solidFill>
                  <a:srgbClr val="5F6C7A"/>
                </a:solidFill>
              </a:rPr>
              <a:t>SURFACES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588B7A-ED51-4E54-A347-96743C160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238500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250" b="1" i="0">
                <a:solidFill>
                  <a:srgbClr val="CFD4D7"/>
                </a:solidFill>
              </a:defRPr>
            </a:pPr>
            <a:r>
              <a:rPr sz="2250" b="1" i="0">
                <a:solidFill>
                  <a:srgbClr val="CFD4D7"/>
                </a:solidFill>
              </a:rPr>
              <a:t>×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BAB81D-2407-4C6B-BAD6-C76BB2D83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3048000"/>
            <a:ext cx="1524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4800" b="1" i="0">
                <a:solidFill>
                  <a:srgbClr val="101823"/>
                </a:solidFill>
              </a:defRPr>
            </a:pPr>
            <a:r>
              <a:rPr sz="4800" b="1" i="0">
                <a:solidFill>
                  <a:srgbClr val="101823"/>
                </a:solidFill>
              </a:rPr>
              <a:t>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7174D9-6F5C-41C2-9EBC-0D189C420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3905250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900" b="1" i="0">
                <a:solidFill>
                  <a:srgbClr val="5F6C7A"/>
                </a:solidFill>
              </a:defRPr>
            </a:pPr>
            <a:r>
              <a:rPr sz="900" b="1" i="0">
                <a:solidFill>
                  <a:srgbClr val="5F6C7A"/>
                </a:solidFill>
              </a:rPr>
              <a:t>ROUNDS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7F1CAE-B6BE-4BEC-A89D-F68C8B29A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49050" y="3238500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2250" b="1" i="0">
                <a:solidFill>
                  <a:srgbClr val="CFD4D7"/>
                </a:solidFill>
              </a:defRPr>
            </a:pPr>
            <a:r>
              <a:rPr sz="2250" b="1" i="0">
                <a:solidFill>
                  <a:srgbClr val="CFD4D7"/>
                </a:solidFill>
              </a:rPr>
              <a:t>=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8E13EC-2AC7-49D6-963C-19FC2FFBB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0" y="2876550"/>
            <a:ext cx="2305050" cy="156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30CE22E-676E-40BB-A7CE-3F0538588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086100"/>
            <a:ext cx="19240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4950" b="1" i="0">
                <a:solidFill>
                  <a:srgbClr val="FFFFFF"/>
                </a:solidFill>
              </a:defRPr>
            </a:pPr>
            <a:r>
              <a:rPr sz="4950" b="1" i="0">
                <a:solidFill>
                  <a:srgbClr val="FFFFFF"/>
                </a:solidFill>
              </a:rPr>
              <a:t>192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1F8EAAC-182D-4B1A-9B17-1EA0EAEBF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0" y="3905250"/>
            <a:ext cx="1924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900" b="1" i="0">
                <a:solidFill>
                  <a:srgbClr val="52D6E7"/>
                </a:solidFill>
              </a:defRPr>
            </a:pPr>
            <a:r>
              <a:rPr sz="900" b="1" i="0">
                <a:solidFill>
                  <a:srgbClr val="52D6E7"/>
                </a:solidFill>
              </a:rPr>
              <a:t>FORMAL OBSERVATIONS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DF5B6DA-5286-4522-BCA4-C971C2378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0"/>
            <a:ext cx="423862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5"/>
          </a:solidFill>
          <a:ln xmlns:a="http://schemas.openxmlformats.org/drawingml/2006/main" w="9525">
            <a:solidFill>
              <a:srgbClr val="CFD4D7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35B6DBB-5ABC-4F53-8490-CBFA61FEE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56260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101823"/>
                </a:solidFill>
              </a:defRPr>
            </a:pPr>
            <a:r>
              <a:rPr sz="1350" b="1" i="0">
                <a:solidFill>
                  <a:srgbClr val="101823"/>
                </a:solidFill>
              </a:rPr>
              <a:t>Search pages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C301000-B33C-4573-8482-B82AF3331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962650"/>
            <a:ext cx="381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5F6C7A"/>
                </a:solidFill>
              </a:defRPr>
            </a:pPr>
            <a:r>
              <a:rPr sz="1125" b="0" i="0">
                <a:solidFill>
                  <a:srgbClr val="5F6C7A"/>
                </a:solidFill>
              </a:rPr>
              <a:t>Visible text, metadata, links, and modules; videos were not watched.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12ACA85-E962-4DFD-B494-6733138E9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5425" y="5334000"/>
            <a:ext cx="423862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5"/>
          </a:solidFill>
          <a:ln xmlns:a="http://schemas.openxmlformats.org/drawingml/2006/main" w="9525">
            <a:solidFill>
              <a:srgbClr val="CFD4D7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FD73A56-0C13-4824-B452-85B209BE0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556260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101823"/>
                </a:solidFill>
              </a:defRPr>
            </a:pPr>
            <a:r>
              <a:rPr sz="1350" b="1" i="0">
                <a:solidFill>
                  <a:srgbClr val="101823"/>
                </a:solidFill>
              </a:rPr>
              <a:t>Agent answers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8D1E8A3-0703-4431-9858-EAD9A4410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5962650"/>
            <a:ext cx="381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5F6C7A"/>
                </a:solidFill>
              </a:defRPr>
            </a:pPr>
            <a:r>
              <a:rPr sz="1125" b="0" i="0">
                <a:solidFill>
                  <a:srgbClr val="5F6C7A"/>
                </a:solidFill>
              </a:rPr>
              <a:t>Complete initial answers; follow-up dialogue was outside scope.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71AF774-86F3-4B02-80BA-3A1AA96C7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5334000"/>
            <a:ext cx="423862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5"/>
          </a:solidFill>
          <a:ln xmlns:a="http://schemas.openxmlformats.org/drawingml/2006/main" w="9525">
            <a:solidFill>
              <a:srgbClr val="CFD4D7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98DD3FC-AE98-4D5F-998C-02E140B56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4600" y="556260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101823"/>
                </a:solidFill>
              </a:defRPr>
            </a:pPr>
            <a:r>
              <a:rPr sz="1350" b="1" i="0">
                <a:solidFill>
                  <a:srgbClr val="101823"/>
                </a:solidFill>
              </a:rPr>
              <a:t>Truth checks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794C1B8-34AA-4619-A58E-7A4957852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4600" y="5962650"/>
            <a:ext cx="3810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5F6C7A"/>
                </a:solidFill>
              </a:defRPr>
            </a:pPr>
            <a:r>
              <a:rPr sz="1125" b="0" i="0">
                <a:solidFill>
                  <a:srgbClr val="5F6C7A"/>
                </a:solidFill>
              </a:rPr>
              <a:t>Six named tasks with verified, unclear, not covered, and incorrect states.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99DA334-5D40-4F87-B1FE-355355713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23900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5F6C7A"/>
                </a:solidFill>
              </a:defRPr>
            </a:pPr>
            <a:r>
              <a:rPr sz="1050" b="0" i="0">
                <a:solidFill>
                  <a:srgbClr val="5F6C7A"/>
                </a:solidFill>
              </a:rPr>
              <a:t>A stratified 48-observation coding audit checked protocol adherence across the formal lattice.</a:t>
            </a:r>
          </a:p>
        </p:txBody>
      </p:sp>
    </p:spTree>
    <p:extLst>
      <p:ext uri="{BB962C8B-B14F-4D97-AF65-F5344CB8AC3E}">
        <p14:creationId xmlns:p14="http://schemas.microsoft.com/office/powerpoint/2010/main" val="135676867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1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5105B55-C542-4510-B6AC-6B31D0510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272D8F-1F07-4DB3-80EE-72831BCBE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4572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5F6C7A"/>
                </a:solidFill>
              </a:defRPr>
            </a:pPr>
            <a:r>
              <a:rPr sz="975" b="1" i="0">
                <a:solidFill>
                  <a:srgbClr val="5F6C7A"/>
                </a:solidFill>
              </a:rPr>
              <a:t>05 / 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FBFE43-DE3D-4740-B44E-AF09BB5AC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352DC"/>
                </a:solidFill>
              </a:defRPr>
            </a:pPr>
            <a:r>
              <a:rPr sz="1050" b="1" i="0">
                <a:solidFill>
                  <a:srgbClr val="2352DC"/>
                </a:solidFill>
              </a:rPr>
              <a:t>SCENARIO COVERAGE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E22739-2C16-4E58-843D-F31643627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3335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101823"/>
                </a:solidFill>
              </a:defRPr>
            </a:pPr>
            <a:r>
              <a:rPr sz="3450" b="1" i="0">
                <a:solidFill>
                  <a:srgbClr val="101823"/>
                </a:solidFill>
              </a:rPr>
              <a:t>Agents surfaced more of the frozen scenario criteria.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35BBA3-A00B-4E76-9BEF-687DC199A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09750"/>
            <a:ext cx="12763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F6C7A"/>
                </a:solidFill>
              </a:defRPr>
            </a:pPr>
            <a:r>
              <a:rPr sz="1500" b="0" i="0">
                <a:solidFill>
                  <a:srgbClr val="5F6C7A"/>
                </a:solidFill>
              </a:rPr>
              <a:t>Coverage describes the captured boundary. It is not an accuracy score.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42B92E-4FA0-49BF-95C6-35DC94AA9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781300"/>
            <a:ext cx="9525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D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472BAD-17F9-4EF6-9A9A-65913874E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6972300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825" b="0" i="0">
                <a:solidFill>
                  <a:srgbClr val="5F6C7A"/>
                </a:solidFill>
              </a:defRPr>
            </a:pPr>
            <a:r>
              <a:rPr sz="825" b="0" i="0">
                <a:solidFill>
                  <a:srgbClr val="5F6C7A"/>
                </a:solidFill>
              </a:rPr>
              <a:t>0%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78811A-D48F-4F50-9EBA-402F81391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1313" y="2781300"/>
            <a:ext cx="9525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D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AADAB0-211C-48E8-8F87-DB923D651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4613" y="6972300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825" b="0" i="0">
                <a:solidFill>
                  <a:srgbClr val="5F6C7A"/>
                </a:solidFill>
              </a:defRPr>
            </a:pPr>
            <a:r>
              <a:rPr sz="825" b="0" i="0">
                <a:solidFill>
                  <a:srgbClr val="5F6C7A"/>
                </a:solidFill>
              </a:rPr>
              <a:t>25%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59E1E3-62D3-46B6-86E3-BA9B1626D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2781300"/>
            <a:ext cx="9525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D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BA9A6C-22BF-41A0-9928-C251BD2A6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39175" y="6972300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825" b="0" i="0">
                <a:solidFill>
                  <a:srgbClr val="5F6C7A"/>
                </a:solidFill>
              </a:defRPr>
            </a:pPr>
            <a:r>
              <a:rPr sz="825" b="0" i="0">
                <a:solidFill>
                  <a:srgbClr val="5F6C7A"/>
                </a:solidFill>
              </a:rPr>
              <a:t>50%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C2048F-883E-4630-94F1-2F8B354BC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0438" y="2781300"/>
            <a:ext cx="9525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D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BA497A-01F9-4BB5-B128-47148FE26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3738" y="6972300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825" b="0" i="0">
                <a:solidFill>
                  <a:srgbClr val="5F6C7A"/>
                </a:solidFill>
              </a:defRPr>
            </a:pPr>
            <a:r>
              <a:rPr sz="825" b="0" i="0">
                <a:solidFill>
                  <a:srgbClr val="5F6C7A"/>
                </a:solidFill>
              </a:rPr>
              <a:t>75%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79B884-33C8-417B-9F60-CD127978F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2781300"/>
            <a:ext cx="9525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D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393111-F373-493D-8A5E-8507A5734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68300" y="6972300"/>
            <a:ext cx="53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825" b="0" i="0">
                <a:solidFill>
                  <a:srgbClr val="5F6C7A"/>
                </a:solidFill>
              </a:defRPr>
            </a:pPr>
            <a:r>
              <a:rPr sz="825" b="0" i="0">
                <a:solidFill>
                  <a:srgbClr val="5F6C7A"/>
                </a:solidFill>
              </a:rPr>
              <a:t>100%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7244C4-050A-4130-9E78-6BEE9F171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9146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01823"/>
                </a:solidFill>
              </a:defRPr>
            </a:pPr>
            <a:r>
              <a:rPr sz="1725" b="1" i="0">
                <a:solidFill>
                  <a:srgbClr val="101823"/>
                </a:solidFill>
              </a:rPr>
              <a:t>TikTok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EDD0C6-069A-4E30-AB66-1FBA5B7BB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286125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2352DC"/>
                </a:solidFill>
              </a:defRPr>
            </a:pPr>
            <a:r>
              <a:rPr sz="825" b="1" i="0">
                <a:solidFill>
                  <a:srgbClr val="2352DC"/>
                </a:solidFill>
              </a:rPr>
              <a:t>DISCOVER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455DBD-8238-4208-A688-B80E0F23F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0607" y="3095625"/>
            <a:ext cx="1623283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F781AE-73C3-4F78-9CA2-F3321834C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05418" y="302895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823"/>
          </a:solidFill>
          <a:ln xmlns:a="http://schemas.openxmlformats.org/drawingml/2006/main" w="19050">
            <a:solidFill>
              <a:srgbClr val="FAF9F5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ACFC53-0F9D-41E6-9C98-02493B290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2118" y="2971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101823"/>
                </a:solidFill>
              </a:defRPr>
            </a:pPr>
            <a:r>
              <a:rPr sz="1200" b="1" i="0">
                <a:solidFill>
                  <a:srgbClr val="101823"/>
                </a:solidFill>
              </a:rPr>
              <a:t>65.7%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E08470-7D37-4703-865D-5A0A58EA5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4810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01823"/>
                </a:solidFill>
              </a:defRPr>
            </a:pPr>
            <a:r>
              <a:rPr sz="1725" b="1" i="0">
                <a:solidFill>
                  <a:srgbClr val="101823"/>
                </a:solidFill>
              </a:rPr>
              <a:t>YouTube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428A61-B7F9-4795-BE1C-F0EBA20E1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219575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2352DC"/>
                </a:solidFill>
              </a:defRPr>
            </a:pPr>
            <a:r>
              <a:rPr sz="825" b="1" i="0">
                <a:solidFill>
                  <a:srgbClr val="2352DC"/>
                </a:solidFill>
              </a:rPr>
              <a:t>ROUTE TO DEPTH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302111-9000-43D2-B997-62F7B39FB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1469" y="4029075"/>
            <a:ext cx="1697241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8208570-5975-4732-A53D-0058BCEB9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2535" y="39624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823"/>
          </a:solidFill>
          <a:ln xmlns:a="http://schemas.openxmlformats.org/drawingml/2006/main" w="19050">
            <a:solidFill>
              <a:srgbClr val="FAF9F5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6875D98-1EEA-4472-8A09-4A584DC10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9235" y="39052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101823"/>
                </a:solidFill>
              </a:defRPr>
            </a:pPr>
            <a:r>
              <a:rPr sz="1200" b="1" i="0">
                <a:solidFill>
                  <a:srgbClr val="101823"/>
                </a:solidFill>
              </a:rPr>
              <a:t>47.5%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49818A9-2F4B-481E-B044-9B266C610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815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01823"/>
                </a:solidFill>
              </a:defRPr>
            </a:pPr>
            <a:r>
              <a:rPr sz="1725" b="1" i="0">
                <a:solidFill>
                  <a:srgbClr val="101823"/>
                </a:solidFill>
              </a:rPr>
              <a:t>Google AI Mode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DC69113-0716-487F-91B2-10023498E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153025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2352DC"/>
                </a:solidFill>
              </a:defRPr>
            </a:pPr>
            <a:r>
              <a:rPr sz="825" b="1" i="0">
                <a:solidFill>
                  <a:srgbClr val="2352DC"/>
                </a:solidFill>
              </a:rPr>
              <a:t>SYNTHESIZE + VERIFY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240548B-B865-474F-AA3B-EDB4CDD4B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62100" y="4962525"/>
            <a:ext cx="597143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F98D2B6-639F-4AEF-A7EA-CD2CD088F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2259" y="489585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19050">
            <a:solidFill>
              <a:srgbClr val="FAF9F5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6BD9997-A5DD-4EA4-BC1F-8C41FA733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68959" y="48387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2352DC"/>
                </a:solidFill>
              </a:defRPr>
            </a:pPr>
            <a:r>
              <a:rPr sz="1200" b="1" i="0">
                <a:solidFill>
                  <a:srgbClr val="2352DC"/>
                </a:solidFill>
              </a:rPr>
              <a:t>95.1%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824A65E-DDEE-4EC0-AE5E-E10DBDEED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71500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01823"/>
                </a:solidFill>
              </a:defRPr>
            </a:pPr>
            <a:r>
              <a:rPr sz="1725" b="1" i="0">
                <a:solidFill>
                  <a:srgbClr val="101823"/>
                </a:solidFill>
              </a:rPr>
              <a:t>ChatGPT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49CEFA4-ADE5-4DD4-8A6F-46BA26D14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086475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825" b="1" i="0">
                <a:solidFill>
                  <a:srgbClr val="2352DC"/>
                </a:solidFill>
              </a:defRPr>
            </a:pPr>
            <a:r>
              <a:rPr sz="825" b="1" i="0">
                <a:solidFill>
                  <a:srgbClr val="2352DC"/>
                </a:solidFill>
              </a:rPr>
              <a:t>STRUCTURE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9DBD1F2-B8A8-406A-8F49-93D4E889E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11311" y="5895975"/>
            <a:ext cx="303182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CB2BA59-C136-48D8-B956-6C94E66E8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85227" y="582930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19050">
            <a:solidFill>
              <a:srgbClr val="FAF9F5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4AEE03A-0649-48D9-978F-5FC4DA7EA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51927" y="577215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2352DC"/>
                </a:solidFill>
              </a:defRPr>
            </a:pPr>
            <a:r>
              <a:rPr sz="1200" b="1" i="0">
                <a:solidFill>
                  <a:srgbClr val="2352DC"/>
                </a:solidFill>
              </a:rPr>
              <a:t>98.3%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B9F51DA-6F9B-4C06-8C3B-21846912C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162800"/>
            <a:ext cx="12573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D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A6ED304-09C4-4F71-881A-F27351A8C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391400"/>
            <a:ext cx="1247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5F6C7A"/>
                </a:solidFill>
              </a:defRPr>
            </a:pPr>
            <a:r>
              <a:rPr sz="1050" b="0" i="0">
                <a:solidFill>
                  <a:srgbClr val="5F6C7A"/>
                </a:solidFill>
              </a:rPr>
              <a:t>95% cluster-bootstrap intervals resample the 24 frozen query clusters—not consumers or a platform population.</a:t>
            </a:r>
          </a:p>
        </p:txBody>
      </p:sp>
    </p:spTree>
    <p:extLst>
      <p:ext uri="{BB962C8B-B14F-4D97-AF65-F5344CB8AC3E}">
        <p14:creationId xmlns:p14="http://schemas.microsoft.com/office/powerpoint/2010/main" val="153566346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1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9" name="">
            <a:extLst xmlns:a="http://schemas.openxmlformats.org/drawingml/2006/main">
              <a:ext uri="{FF2B5EF4-FFF2-40B4-BE49-F238E27FC236}">
                <a16:creationId xmlns:a16="http://schemas.microsoft.com/office/drawing/2014/main" id="{D09AB288-1296-492F-B483-6995C7D3A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B5E17F-B1CD-41A9-AE26-0173CDE1D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4572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5F6C7A"/>
                </a:solidFill>
              </a:defRPr>
            </a:pPr>
            <a:r>
              <a:rPr sz="975" b="1" i="0">
                <a:solidFill>
                  <a:srgbClr val="5F6C7A"/>
                </a:solidFill>
              </a:rPr>
              <a:t>06 / 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F78E07-CFEE-4C2A-A5B2-5758E2478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352DC"/>
                </a:solidFill>
              </a:defRPr>
            </a:pPr>
            <a:r>
              <a:rPr sz="1050" b="1" i="0">
                <a:solidFill>
                  <a:srgbClr val="2352DC"/>
                </a:solidFill>
              </a:rPr>
              <a:t>GENERATION STATE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C66A5C-F80A-463A-93CE-7F3B72A19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3335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101823"/>
                </a:solidFill>
              </a:defRPr>
            </a:pPr>
            <a:r>
              <a:rPr sz="3450" b="1" i="0">
                <a:solidFill>
                  <a:srgbClr val="101823"/>
                </a:solidFill>
              </a:rPr>
              <a:t>A fallback page is not an AI answer.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CF0883-2984-4FAC-9585-972F4ECD1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09750"/>
            <a:ext cx="12763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F6C7A"/>
                </a:solidFill>
              </a:defRPr>
            </a:pPr>
            <a:r>
              <a:rPr sz="1500" b="0" i="0">
                <a:solidFill>
                  <a:srgbClr val="5F6C7A"/>
                </a:solidFill>
              </a:rPr>
              <a:t>Eight Google AI Mode tasks in Round 2 showed generation failure with fallback results.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5153B2-F9B1-49B0-9682-68CF9C437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3811250" cy="1790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82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6E9CFB-4178-45AF-8F31-9B556B24A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1813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Google AI Mode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AD9119-3A04-41D4-8AA8-C20C2CDB3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676650"/>
            <a:ext cx="285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52D6E7"/>
                </a:solidFill>
              </a:defRPr>
            </a:pPr>
            <a:r>
              <a:rPr sz="3150" b="1" i="0">
                <a:solidFill>
                  <a:srgbClr val="52D6E7"/>
                </a:solidFill>
              </a:rPr>
              <a:t>40 / 48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7EAF5E-5B53-4555-9B17-B4478F1E6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18135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C21569-A2ED-48D5-9E52-4B3A59FC8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8725" y="318135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7A7103-B483-4502-8CE4-987D92DCE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318135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B1C2A3-CDD3-42EB-8809-B72F25013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91175" y="318135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ECB1EF-BE58-4B7C-80BF-D321D0CAC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318135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E0FD89-1469-4BBA-BAC7-D3D476E4C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18135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960775-BA69-4B38-8C27-E1BCBEA49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18135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468CBB-06AA-4C86-8463-0231F190A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318135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2896FF-9EE7-418D-AD51-0D3DA81F8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18135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C1A7A4-9E47-4399-BF6F-C006D3DF3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8525" y="318135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C2557D-758B-4540-8212-00277D644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18135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E8EC86-A72C-4B45-A6DE-9DE541E21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0975" y="318135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FB3943-B95E-498C-B6FC-BAAD3C17E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45757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9F0040-0452-4D8D-AF19-98A40B2CB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8725" y="345757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F1BC9D8-4E7A-4ACA-8F79-2BB583211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345757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ACE87F0-119F-4D76-8C6C-1D82BA7F5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91175" y="345757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5058FCF-F9C6-4409-A264-6AC98F031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345757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72AC535-77AE-4B2F-9C78-39171CD3A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45757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EECAB61-1862-4C92-8375-AE77B3E38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45757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9785578-682F-461B-8A1C-6008F8DDF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345757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04F1A21-45B4-455D-B3CA-E1A395C36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45757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AD0AB08-D35B-4539-A504-E34A4DD36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8525" y="345757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1980861-204E-4906-A399-14131AB67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45757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F880D42-8F0C-43CD-A957-82D4A71E2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0975" y="345757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C3B1E00-F998-42FC-ABAF-F03BCEC11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73380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69DDBDF-E333-468A-8BAB-0100FABB8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8725" y="373380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D5CC901-B7F0-48B8-A8AE-354D5FA11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373380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36F6BEB-EAB0-4302-9484-0B597CBFA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91175" y="373380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CF7C191-7079-4590-9DA4-B94BD6046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373380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297327F2-208B-4427-BDEA-AF26ADC58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373380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A1D43C4-7302-477D-94D3-5F2038BD1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73380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9AC0B29-B986-47FF-BFC1-FBA8B7A98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373380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DFA3518-9963-4DA5-B2C4-33E8F6245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73380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CBD235C9-EC73-4CE6-A32D-DC7F463F8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8525" y="373380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F131A849-C17D-435A-A94C-FA727ED0D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73380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48C96ABD-63CC-42E1-A025-017807CA6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0975" y="373380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BAC4C766-C39A-499A-BE13-001B674D2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01002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8F9610E2-B545-4376-95CF-7A0557C7F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8725" y="401002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AA2CE350-0EF7-443E-8EFD-967E71791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401002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B43429FD-AE06-44C9-8C35-B2C899FDD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91175" y="401002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1745026A-7842-4D30-A7A2-F69FE86F1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401002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4B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A6EEA28A-08E2-47CF-B143-DF04BF6F6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401002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4B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DD1AE392-7D50-4AD2-84AD-287F7D10B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01002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4B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AD78C095-7ADF-48F2-A2BE-10A50FDF1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401002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4B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2AD1A289-D9F6-43D8-B964-A89CC96E0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401002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4B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22F5B848-2F7E-4025-B118-4FBB8A880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8525" y="401002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4B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7BF8F6CE-63BE-4172-8437-C83827F37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01002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4B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344BBFC5-9FB7-4985-958A-46510DF1F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0975" y="401002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4B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C89A0296-0D82-4468-8CBA-DB07DDDA4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28612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9DABBA"/>
                </a:solidFill>
              </a:defRPr>
            </a:pPr>
            <a:r>
              <a:rPr sz="900" b="1" i="0">
                <a:solidFill>
                  <a:srgbClr val="9DABBA"/>
                </a:solidFill>
              </a:rPr>
              <a:t>ROUND 1 · 24/24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6D6AFE99-1D1C-44EF-A6DC-8F123FB6F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724275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D84B42"/>
                </a:solidFill>
              </a:defRPr>
            </a:pPr>
            <a:r>
              <a:rPr sz="900" b="1" i="0">
                <a:solidFill>
                  <a:srgbClr val="D84B42"/>
                </a:solidFill>
              </a:rPr>
              <a:t>ROUND 2 · 16/24</a:t>
            </a:r>
          </a:p>
        </p:txBody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AAA9A85D-9128-4A90-835C-09B892208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495675"/>
            <a:ext cx="266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350" b="1" i="0">
                <a:solidFill>
                  <a:srgbClr val="D84B42"/>
                </a:solidFill>
              </a:defRPr>
            </a:pPr>
            <a:r>
              <a:rPr sz="1350" b="1" i="0">
                <a:solidFill>
                  <a:srgbClr val="D84B42"/>
                </a:solidFill>
              </a:rPr>
              <a:t>8 fallback states retained</a:t>
            </a:r>
          </a:p>
        </p:txBody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6F0EF031-FF19-49F9-87DE-6E558C6CA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13811250" cy="1790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82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8BC365C1-7080-4537-B4F0-2605036D7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419725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ChatGPT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E3AFC4E6-F142-471F-982B-4BDF7D5B5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915025"/>
            <a:ext cx="285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FFFFFF"/>
                </a:solidFill>
              </a:defRPr>
            </a:pPr>
            <a:r>
              <a:rPr sz="3150" b="1" i="0">
                <a:solidFill>
                  <a:srgbClr val="FFFFFF"/>
                </a:solidFill>
              </a:rPr>
              <a:t>48 / 48</a:t>
            </a:r>
          </a:p>
        </p:txBody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10B565DF-188F-42DA-A75B-E601CAF8B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41972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86017296-BEC5-48FD-9D36-B76353591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8725" y="541972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27561C37-49FF-4D14-A1F4-B786972D4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541972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9E5933FB-3AF2-443B-AF83-46F4D3301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91175" y="541972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0E7EF4EC-C470-42C7-B2BA-B9F602A8F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41972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F167E8E5-6BC0-4163-9D0F-9D99D2DDF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541972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09C7716E-4EEF-45F9-A0BA-9A8DC9849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41972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D2B71F56-4A86-4886-8C3F-0219582D7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541972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FBE0A27E-1B0F-416A-8F5A-533530D33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541972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8405B8C2-F3E4-4EBF-ABAB-F91E4109A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8525" y="541972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39D88750-5EA8-467D-9555-BB561BB5C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541972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CC40B7A2-0EF9-4D06-BF3C-544C361E3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0975" y="541972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2ADDAF99-BB7A-4056-8FBE-B664C42BA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69595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6BBBE61E-51D3-4C00-ABDB-9D41891E7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8725" y="569595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29A9E65D-F5DA-4FD3-8495-4405DC702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569595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D806937F-44CD-4E04-A422-6061C35BC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91175" y="569595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79E6CB60-D220-4715-893E-32C219707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69595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0" name="">
            <a:extLst xmlns:a="http://schemas.openxmlformats.org/drawingml/2006/main">
              <a:ext uri="{FF2B5EF4-FFF2-40B4-BE49-F238E27FC236}">
                <a16:creationId xmlns:a16="http://schemas.microsoft.com/office/drawing/2014/main" id="{2C0CFBB4-BED8-40B0-929F-0708ED423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569595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1" name="">
            <a:extLst xmlns:a="http://schemas.openxmlformats.org/drawingml/2006/main">
              <a:ext uri="{FF2B5EF4-FFF2-40B4-BE49-F238E27FC236}">
                <a16:creationId xmlns:a16="http://schemas.microsoft.com/office/drawing/2014/main" id="{266731BF-4429-4692-BF87-4CEB7A658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69595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41A630D1-B2D8-4630-AECD-5DA6BD317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569595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3" name="">
            <a:extLst xmlns:a="http://schemas.openxmlformats.org/drawingml/2006/main">
              <a:ext uri="{FF2B5EF4-FFF2-40B4-BE49-F238E27FC236}">
                <a16:creationId xmlns:a16="http://schemas.microsoft.com/office/drawing/2014/main" id="{DB3C285F-A09C-4AF6-8273-2AB4ACF26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569595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053A56AA-3190-4AF7-B8B7-3304ECC37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8525" y="569595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5" name="">
            <a:extLst xmlns:a="http://schemas.openxmlformats.org/drawingml/2006/main">
              <a:ext uri="{FF2B5EF4-FFF2-40B4-BE49-F238E27FC236}">
                <a16:creationId xmlns:a16="http://schemas.microsoft.com/office/drawing/2014/main" id="{C5958F83-005B-4683-B08F-ABF1379B9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569595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6" name="">
            <a:extLst xmlns:a="http://schemas.openxmlformats.org/drawingml/2006/main">
              <a:ext uri="{FF2B5EF4-FFF2-40B4-BE49-F238E27FC236}">
                <a16:creationId xmlns:a16="http://schemas.microsoft.com/office/drawing/2014/main" id="{183D6AC1-EBDB-4319-853D-77E6C28BA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0975" y="569595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7" name="">
            <a:extLst xmlns:a="http://schemas.openxmlformats.org/drawingml/2006/main">
              <a:ext uri="{FF2B5EF4-FFF2-40B4-BE49-F238E27FC236}">
                <a16:creationId xmlns:a16="http://schemas.microsoft.com/office/drawing/2014/main" id="{CCAA1E4A-509B-4D4E-A8C6-E27350FCF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97217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8" name="">
            <a:extLst xmlns:a="http://schemas.openxmlformats.org/drawingml/2006/main">
              <a:ext uri="{FF2B5EF4-FFF2-40B4-BE49-F238E27FC236}">
                <a16:creationId xmlns:a16="http://schemas.microsoft.com/office/drawing/2014/main" id="{A4A82324-9CD6-4395-BC3A-A9BC0FE3E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8725" y="597217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1AB8D1F2-6FA9-4874-9181-D4DEB5610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597217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23430643-EC35-4D4B-BDCE-8C1E8299C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91175" y="597217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1" name="">
            <a:extLst xmlns:a="http://schemas.openxmlformats.org/drawingml/2006/main">
              <a:ext uri="{FF2B5EF4-FFF2-40B4-BE49-F238E27FC236}">
                <a16:creationId xmlns:a16="http://schemas.microsoft.com/office/drawing/2014/main" id="{F6C72BED-ABDC-4FCD-984D-695D141F4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97217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2" name="">
            <a:extLst xmlns:a="http://schemas.openxmlformats.org/drawingml/2006/main">
              <a:ext uri="{FF2B5EF4-FFF2-40B4-BE49-F238E27FC236}">
                <a16:creationId xmlns:a16="http://schemas.microsoft.com/office/drawing/2014/main" id="{ACEDD880-B08D-44B1-91A3-A424F53B8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597217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3" name="">
            <a:extLst xmlns:a="http://schemas.openxmlformats.org/drawingml/2006/main">
              <a:ext uri="{FF2B5EF4-FFF2-40B4-BE49-F238E27FC236}">
                <a16:creationId xmlns:a16="http://schemas.microsoft.com/office/drawing/2014/main" id="{5F02E5E9-ED50-42CE-9457-1A9CA6C9C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597217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719114BE-418E-41C7-88B1-843A1233D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597217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5" name="">
            <a:extLst xmlns:a="http://schemas.openxmlformats.org/drawingml/2006/main">
              <a:ext uri="{FF2B5EF4-FFF2-40B4-BE49-F238E27FC236}">
                <a16:creationId xmlns:a16="http://schemas.microsoft.com/office/drawing/2014/main" id="{E5493D07-E0FE-4296-8AB8-268A59768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597217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6" name="">
            <a:extLst xmlns:a="http://schemas.openxmlformats.org/drawingml/2006/main">
              <a:ext uri="{FF2B5EF4-FFF2-40B4-BE49-F238E27FC236}">
                <a16:creationId xmlns:a16="http://schemas.microsoft.com/office/drawing/2014/main" id="{57A5B632-DF69-4BEC-B370-9435F8D88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8525" y="597217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7" name="">
            <a:extLst xmlns:a="http://schemas.openxmlformats.org/drawingml/2006/main">
              <a:ext uri="{FF2B5EF4-FFF2-40B4-BE49-F238E27FC236}">
                <a16:creationId xmlns:a16="http://schemas.microsoft.com/office/drawing/2014/main" id="{30084A5B-DC73-4E1C-BC16-33A9509E4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597217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F243017C-5775-4368-AC76-18E6118E2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0975" y="5972175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9" name="">
            <a:extLst xmlns:a="http://schemas.openxmlformats.org/drawingml/2006/main">
              <a:ext uri="{FF2B5EF4-FFF2-40B4-BE49-F238E27FC236}">
                <a16:creationId xmlns:a16="http://schemas.microsoft.com/office/drawing/2014/main" id="{BB74FD86-5899-4CE7-837F-FAEA2B149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624840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F5EC0607-63A7-4366-B159-23181E881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8725" y="624840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ADA07EF6-4A83-4190-995C-8454E6226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624840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0520E3A5-3B82-4B72-AED5-13ECB27D6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91175" y="624840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3" name="">
            <a:extLst xmlns:a="http://schemas.openxmlformats.org/drawingml/2006/main">
              <a:ext uri="{FF2B5EF4-FFF2-40B4-BE49-F238E27FC236}">
                <a16:creationId xmlns:a16="http://schemas.microsoft.com/office/drawing/2014/main" id="{4566FA0B-23DD-42E3-92F1-FE1BC796F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624840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57EBC34D-65DD-4B55-AA02-D76612516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3625" y="624840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5" name="">
            <a:extLst xmlns:a="http://schemas.openxmlformats.org/drawingml/2006/main">
              <a:ext uri="{FF2B5EF4-FFF2-40B4-BE49-F238E27FC236}">
                <a16:creationId xmlns:a16="http://schemas.microsoft.com/office/drawing/2014/main" id="{07640440-CB9C-46F8-A535-4BE2C46D5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624840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90A78AA1-AAFA-4413-8DBA-4E203697E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624840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7" name="">
            <a:extLst xmlns:a="http://schemas.openxmlformats.org/drawingml/2006/main">
              <a:ext uri="{FF2B5EF4-FFF2-40B4-BE49-F238E27FC236}">
                <a16:creationId xmlns:a16="http://schemas.microsoft.com/office/drawing/2014/main" id="{37F737E5-7186-4633-8039-EEA352B62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624840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8" name="">
            <a:extLst xmlns:a="http://schemas.openxmlformats.org/drawingml/2006/main">
              <a:ext uri="{FF2B5EF4-FFF2-40B4-BE49-F238E27FC236}">
                <a16:creationId xmlns:a16="http://schemas.microsoft.com/office/drawing/2014/main" id="{BE0859F5-1499-4A4D-BDF3-12AB6E0AD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8525" y="624840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9" name="">
            <a:extLst xmlns:a="http://schemas.openxmlformats.org/drawingml/2006/main">
              <a:ext uri="{FF2B5EF4-FFF2-40B4-BE49-F238E27FC236}">
                <a16:creationId xmlns:a16="http://schemas.microsoft.com/office/drawing/2014/main" id="{4820CF7C-ECD2-4F4B-8E8D-F1C39766C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624840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0" name="">
            <a:extLst xmlns:a="http://schemas.openxmlformats.org/drawingml/2006/main">
              <a:ext uri="{FF2B5EF4-FFF2-40B4-BE49-F238E27FC236}">
                <a16:creationId xmlns:a16="http://schemas.microsoft.com/office/drawing/2014/main" id="{B9C5FD6E-64B9-4B87-BF75-61F53ABFA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0975" y="6248400"/>
            <a:ext cx="20955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1" name="">
            <a:extLst xmlns:a="http://schemas.openxmlformats.org/drawingml/2006/main">
              <a:ext uri="{FF2B5EF4-FFF2-40B4-BE49-F238E27FC236}">
                <a16:creationId xmlns:a16="http://schemas.microsoft.com/office/drawing/2014/main" id="{726D1208-9530-44F7-9B15-26FAAA924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552450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9DABBA"/>
                </a:solidFill>
              </a:defRPr>
            </a:pPr>
            <a:r>
              <a:rPr sz="900" b="1" i="0">
                <a:solidFill>
                  <a:srgbClr val="9DABBA"/>
                </a:solidFill>
              </a:rPr>
              <a:t>ROUND 1 · 24/24</a:t>
            </a:r>
          </a:p>
        </p:txBody>
      </p:sp>
      <p:sp>
        <p:nvSpPr>
          <p:cNvPr id="112" name="">
            <a:extLst xmlns:a="http://schemas.openxmlformats.org/drawingml/2006/main">
              <a:ext uri="{FF2B5EF4-FFF2-40B4-BE49-F238E27FC236}">
                <a16:creationId xmlns:a16="http://schemas.microsoft.com/office/drawing/2014/main" id="{AA6BE385-BBFF-481C-8C56-D04307BF8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596265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9DABBA"/>
                </a:solidFill>
              </a:defRPr>
            </a:pPr>
            <a:r>
              <a:rPr sz="900" b="1" i="0">
                <a:solidFill>
                  <a:srgbClr val="9DABBA"/>
                </a:solidFill>
              </a:rPr>
              <a:t>ROUND 2 · 24/24</a:t>
            </a:r>
          </a:p>
        </p:txBody>
      </p:sp>
      <p:sp>
        <p:nvSpPr>
          <p:cNvPr id="113" name="">
            <a:extLst xmlns:a="http://schemas.openxmlformats.org/drawingml/2006/main">
              <a:ext uri="{FF2B5EF4-FFF2-40B4-BE49-F238E27FC236}">
                <a16:creationId xmlns:a16="http://schemas.microsoft.com/office/drawing/2014/main" id="{A8F19947-DAF5-4737-BBE1-6AEE4870C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5734050"/>
            <a:ext cx="266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350" b="1" i="0">
                <a:solidFill>
                  <a:srgbClr val="52D6E7"/>
                </a:solidFill>
              </a:defRPr>
            </a:pPr>
            <a:r>
              <a:rPr sz="1350" b="1" i="0">
                <a:solidFill>
                  <a:srgbClr val="52D6E7"/>
                </a:solidFill>
              </a:rPr>
              <a:t>all initial answers generated</a:t>
            </a:r>
          </a:p>
        </p:txBody>
      </p:sp>
      <p:sp>
        <p:nvSpPr>
          <p:cNvPr id="114" name="">
            <a:extLst xmlns:a="http://schemas.openxmlformats.org/drawingml/2006/main">
              <a:ext uri="{FF2B5EF4-FFF2-40B4-BE49-F238E27FC236}">
                <a16:creationId xmlns:a16="http://schemas.microsoft.com/office/drawing/2014/main" id="{13255CA2-DA54-4D1B-B538-88A326517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34250"/>
            <a:ext cx="1524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5" name="">
            <a:extLst xmlns:a="http://schemas.openxmlformats.org/drawingml/2006/main">
              <a:ext uri="{FF2B5EF4-FFF2-40B4-BE49-F238E27FC236}">
                <a16:creationId xmlns:a16="http://schemas.microsoft.com/office/drawing/2014/main" id="{3F494D8D-A3F6-42FB-87A7-83DAA6F0D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7305675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5F6C7A"/>
                </a:solidFill>
              </a:defRPr>
            </a:pPr>
            <a:r>
              <a:rPr sz="975" b="0" i="0">
                <a:solidFill>
                  <a:srgbClr val="5F6C7A"/>
                </a:solidFill>
              </a:rPr>
              <a:t>Initial answer generated</a:t>
            </a:r>
          </a:p>
        </p:txBody>
      </p:sp>
      <p:sp>
        <p:nvSpPr>
          <p:cNvPr id="116" name="">
            <a:extLst xmlns:a="http://schemas.openxmlformats.org/drawingml/2006/main">
              <a:ext uri="{FF2B5EF4-FFF2-40B4-BE49-F238E27FC236}">
                <a16:creationId xmlns:a16="http://schemas.microsoft.com/office/drawing/2014/main" id="{3D372779-9DA2-4596-9B21-9E600A856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7334250"/>
            <a:ext cx="1524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4B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7" name="">
            <a:extLst xmlns:a="http://schemas.openxmlformats.org/drawingml/2006/main">
              <a:ext uri="{FF2B5EF4-FFF2-40B4-BE49-F238E27FC236}">
                <a16:creationId xmlns:a16="http://schemas.microsoft.com/office/drawing/2014/main" id="{C9869996-7FAA-437D-BD2A-4C5BD2800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7305675"/>
            <a:ext cx="3714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5F6C7A"/>
                </a:solidFill>
              </a:defRPr>
            </a:pPr>
            <a:r>
              <a:rPr sz="975" b="0" i="0">
                <a:solidFill>
                  <a:srgbClr val="5F6C7A"/>
                </a:solidFill>
              </a:rPr>
              <a:t>Generation failed; fallback results visible</a:t>
            </a:r>
          </a:p>
        </p:txBody>
      </p:sp>
      <p:sp>
        <p:nvSpPr>
          <p:cNvPr id="118" name="">
            <a:extLst xmlns:a="http://schemas.openxmlformats.org/drawingml/2006/main">
              <a:ext uri="{FF2B5EF4-FFF2-40B4-BE49-F238E27FC236}">
                <a16:creationId xmlns:a16="http://schemas.microsoft.com/office/drawing/2014/main" id="{D784E513-EE2F-488F-B698-658183925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7305675"/>
            <a:ext cx="581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0" i="0">
                <a:solidFill>
                  <a:srgbClr val="5F6C7A"/>
                </a:solidFill>
              </a:defRPr>
            </a:pPr>
            <a:r>
              <a:rPr sz="975" b="0" i="0">
                <a:solidFill>
                  <a:srgbClr val="5F6C7A"/>
                </a:solidFill>
              </a:rPr>
              <a:t>One account/browser/time window; this is not a platform-wide failure-rate estimate.</a:t>
            </a:r>
          </a:p>
        </p:txBody>
      </p:sp>
    </p:spTree>
    <p:extLst>
      <p:ext uri="{BB962C8B-B14F-4D97-AF65-F5344CB8AC3E}">
        <p14:creationId xmlns:p14="http://schemas.microsoft.com/office/powerpoint/2010/main" val="54765397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1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119423CB-1D33-427E-85ED-D13981D71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E58E5C-2690-47F9-97A8-52BEA3906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4572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5F6C7A"/>
                </a:solidFill>
              </a:defRPr>
            </a:pPr>
            <a:r>
              <a:rPr sz="975" b="1" i="0">
                <a:solidFill>
                  <a:srgbClr val="5F6C7A"/>
                </a:solidFill>
              </a:rPr>
              <a:t>07 / 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6530AD-93EF-4697-BE3E-B440BCD5D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352DC"/>
                </a:solidFill>
              </a:defRPr>
            </a:pPr>
            <a:r>
              <a:rPr sz="1050" b="1" i="0">
                <a:solidFill>
                  <a:srgbClr val="2352DC"/>
                </a:solidFill>
              </a:rPr>
              <a:t>CLAIM-LEVEL VALIDATION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1C4723-2C71-4A9D-90C3-A56BD7231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3335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101823"/>
                </a:solidFill>
              </a:defRPr>
            </a:pPr>
            <a:r>
              <a:rPr sz="3450" b="1" i="0">
                <a:solidFill>
                  <a:srgbClr val="101823"/>
                </a:solidFill>
              </a:rPr>
              <a:t>Missing, unclear, and wrong are different states.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AADEF6-68FC-4DE3-8EAC-A832D9D52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09750"/>
            <a:ext cx="12763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F6C7A"/>
                </a:solidFill>
              </a:defRPr>
            </a:pPr>
            <a:r>
              <a:rPr sz="1500" b="0" i="0">
                <a:solidFill>
                  <a:srgbClr val="5F6C7A"/>
                </a:solidFill>
              </a:rPr>
              <a:t>136 named checks across six validation tasks were coded against refreshed truth fields.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9A09FA-CAA4-434D-BCFD-88C37D25D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0"/>
            <a:ext cx="3143250" cy="990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5"/>
          </a:solidFill>
          <a:ln xmlns:a="http://schemas.openxmlformats.org/drawingml/2006/main" w="9525">
            <a:solidFill>
              <a:srgbClr val="CFD4D7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439D23-05EC-41D2-BB2E-3C37E4E85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0"/>
            <a:ext cx="95250" cy="990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8D6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60ACB3-DF10-426E-890C-8F13691E3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85750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2D8D69"/>
                </a:solidFill>
              </a:defRPr>
            </a:pPr>
            <a:r>
              <a:rPr sz="2850" b="1" i="0">
                <a:solidFill>
                  <a:srgbClr val="2D8D69"/>
                </a:solidFill>
              </a:rPr>
              <a:t>60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4F6284-97CD-466B-8D6B-07AC9C50F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962275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101823"/>
                </a:solidFill>
              </a:defRPr>
            </a:pPr>
            <a:r>
              <a:rPr sz="1200" b="1" i="0">
                <a:solidFill>
                  <a:srgbClr val="101823"/>
                </a:solidFill>
              </a:rPr>
              <a:t>Verified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CF9C39-B27B-4687-A191-E4E788E7C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2667000"/>
            <a:ext cx="3143250" cy="990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5"/>
          </a:solidFill>
          <a:ln xmlns:a="http://schemas.openxmlformats.org/drawingml/2006/main" w="9525">
            <a:solidFill>
              <a:srgbClr val="CFD4D7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EAA573-745A-4815-95D0-5FC175719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2667000"/>
            <a:ext cx="95250" cy="990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9A2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40612E-C305-4B5F-87D0-A5A997704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85750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D59A27"/>
                </a:solidFill>
              </a:defRPr>
            </a:pPr>
            <a:r>
              <a:rPr sz="2850" b="1" i="0">
                <a:solidFill>
                  <a:srgbClr val="D59A27"/>
                </a:solidFill>
              </a:rPr>
              <a:t>36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CB9A55-A5D5-4C3A-A04F-DED6498DB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962275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101823"/>
                </a:solidFill>
              </a:defRPr>
            </a:pPr>
            <a:r>
              <a:rPr sz="1200" b="1" i="0">
                <a:solidFill>
                  <a:srgbClr val="101823"/>
                </a:solidFill>
              </a:rPr>
              <a:t>Unclear / unsupported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368ADD-3D88-4ED0-BBED-CCAC4B0FA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667000"/>
            <a:ext cx="3143250" cy="990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5"/>
          </a:solidFill>
          <a:ln xmlns:a="http://schemas.openxmlformats.org/drawingml/2006/main" w="9525">
            <a:solidFill>
              <a:srgbClr val="CFD4D7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8B6EE8-E37E-4DA6-AFCF-888F182CF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667000"/>
            <a:ext cx="95250" cy="990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B3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6BE218-C1B6-49C9-80A8-EC748EA0F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85750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AAB3BD"/>
                </a:solidFill>
              </a:defRPr>
            </a:pPr>
            <a:r>
              <a:rPr sz="2850" b="1" i="0">
                <a:solidFill>
                  <a:srgbClr val="AAB3BD"/>
                </a:solidFill>
              </a:rPr>
              <a:t>37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302D67-9ED4-43E6-978E-8336106F4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2962275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101823"/>
                </a:solidFill>
              </a:defRPr>
            </a:pPr>
            <a:r>
              <a:rPr sz="1200" b="1" i="0">
                <a:solidFill>
                  <a:srgbClr val="101823"/>
                </a:solidFill>
              </a:rPr>
              <a:t>Not covered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799933-A7D1-413C-B0DC-C12F6C7F2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667000"/>
            <a:ext cx="3143250" cy="990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5"/>
          </a:solidFill>
          <a:ln xmlns:a="http://schemas.openxmlformats.org/drawingml/2006/main" w="9525">
            <a:solidFill>
              <a:srgbClr val="CFD4D7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F0AE40-2E3F-48D4-BF62-993DFB9FD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667000"/>
            <a:ext cx="95250" cy="990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4B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29341D-369D-4AC9-8CAE-3894F8148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285750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D84B42"/>
                </a:solidFill>
              </a:defRPr>
            </a:pPr>
            <a:r>
              <a:rPr sz="2850" b="1" i="0">
                <a:solidFill>
                  <a:srgbClr val="D84B42"/>
                </a:solidFill>
              </a:rPr>
              <a:t>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470AF9-DFAC-48D3-AA82-A72932B15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0" y="2962275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101823"/>
                </a:solidFill>
              </a:defRPr>
            </a:pPr>
            <a:r>
              <a:rPr sz="1200" b="1" i="0">
                <a:solidFill>
                  <a:srgbClr val="101823"/>
                </a:solidFill>
              </a:rPr>
              <a:t>Incorrect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B1ED9E-93D0-4002-9F70-A26F71602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434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101823"/>
                </a:solidFill>
              </a:defRPr>
            </a:pPr>
            <a:r>
              <a:rPr sz="1350" b="1" i="0">
                <a:solidFill>
                  <a:srgbClr val="101823"/>
                </a:solidFill>
              </a:rPr>
              <a:t>TikTok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39075B2-7E20-448E-BC68-5C76A0AD6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267200"/>
            <a:ext cx="4328272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9A2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E20783A-37FE-4A2D-A2D5-AA95E34FE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371975"/>
            <a:ext cx="4328272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EF7379F-9521-44EF-BD93-45E2865FC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7272" y="4267200"/>
            <a:ext cx="5482478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B3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9BE1E83-8BB6-4310-AC80-65D6D7920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7272" y="4371975"/>
            <a:ext cx="5482478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19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8FDF570-FE7D-4FB1-8B93-F03FE19BD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4391025"/>
            <a:ext cx="76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F6C7A"/>
                </a:solidFill>
              </a:defRPr>
            </a:pPr>
            <a:r>
              <a:rPr sz="900" b="0" i="0">
                <a:solidFill>
                  <a:srgbClr val="5F6C7A"/>
                </a:solidFill>
              </a:rPr>
              <a:t>n=34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6C95A84-6B69-4202-896D-ED040A2A9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292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101823"/>
                </a:solidFill>
              </a:defRPr>
            </a:pPr>
            <a:r>
              <a:rPr sz="1350" b="1" i="0">
                <a:solidFill>
                  <a:srgbClr val="101823"/>
                </a:solidFill>
              </a:rPr>
              <a:t>YouTube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D073023-48D4-49AC-913E-0859C4CDB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953000"/>
            <a:ext cx="577103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8D6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186EF42-E011-406C-98EA-1D6284148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5057775"/>
            <a:ext cx="577103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7ED7764-DD1B-4AF2-9968-AA7DDCF1C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6103" y="4953000"/>
            <a:ext cx="4616824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9A2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B4C3CBD-BEBB-4641-B011-8E716A8F2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6103" y="5057775"/>
            <a:ext cx="4616824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16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8BDE244-5382-4E17-969D-9697351D2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2926" y="4953000"/>
            <a:ext cx="4616824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B3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5E5D274-5AAB-40BE-AFD8-1805DCA77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2926" y="5057775"/>
            <a:ext cx="4616824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16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225E939-7CFE-402C-9C00-C071E669A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5076825"/>
            <a:ext cx="76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F6C7A"/>
                </a:solidFill>
              </a:defRPr>
            </a:pPr>
            <a:r>
              <a:rPr sz="900" b="0" i="0">
                <a:solidFill>
                  <a:srgbClr val="5F6C7A"/>
                </a:solidFill>
              </a:rPr>
              <a:t>n=34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34A74D6-52ED-4AB6-8BBB-673E8BC85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7150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101823"/>
                </a:solidFill>
              </a:defRPr>
            </a:pPr>
            <a:r>
              <a:rPr sz="1350" b="1" i="0">
                <a:solidFill>
                  <a:srgbClr val="101823"/>
                </a:solidFill>
              </a:rPr>
              <a:t>Google AI Mode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5721850-49AB-4717-B8E2-B519DCF53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5638800"/>
            <a:ext cx="779089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8D6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812D3AEF-BCF8-4F84-8C02-2A5048628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5743575"/>
            <a:ext cx="779089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27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0C98D04-A21E-46DC-90AF-1BE9DEDCE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19890" y="5638800"/>
            <a:ext cx="577103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9A2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8CD8D59F-A0BB-4783-A0CF-97FB47E2B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19890" y="5743575"/>
            <a:ext cx="577103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F9F15DBF-5B52-4BBF-9D09-C1098426B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96993" y="5638800"/>
            <a:ext cx="577103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AB3B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3989BBC4-8071-4AB8-B11B-408B57EE8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96993" y="5743575"/>
            <a:ext cx="577103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045262AC-E0F6-4CF3-9D92-56C97A553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74096" y="5638800"/>
            <a:ext cx="865654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4B4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3F1F3A2-035E-46A3-AF68-E698C3FA9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74096" y="5743575"/>
            <a:ext cx="865654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0E1D60FE-29D3-4A6F-839E-1A1300213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5762625"/>
            <a:ext cx="76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F6C7A"/>
                </a:solidFill>
              </a:defRPr>
            </a:pPr>
            <a:r>
              <a:rPr sz="900" b="0" i="0">
                <a:solidFill>
                  <a:srgbClr val="5F6C7A"/>
                </a:solidFill>
              </a:rPr>
              <a:t>n=34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A51C5245-524B-4FCC-A49D-0EFB0B6FD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008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101823"/>
                </a:solidFill>
              </a:defRPr>
            </a:pPr>
            <a:r>
              <a:rPr sz="1350" b="1" i="0">
                <a:solidFill>
                  <a:srgbClr val="101823"/>
                </a:solidFill>
              </a:rPr>
              <a:t>ChatGPT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E8D6E160-9A31-4E30-8D9A-22A73068F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6324600"/>
            <a:ext cx="8945096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8D6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291196B5-6216-4A3C-B6B3-829814FD9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6429375"/>
            <a:ext cx="8945096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31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91E6F5D8-6193-4652-9FD3-DA0DA62C1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74096" y="6324600"/>
            <a:ext cx="865654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9A2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82EE8C55-522D-4125-A328-162781CA2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74096" y="6429375"/>
            <a:ext cx="865654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1F4DA8E1-7C5D-4D82-9F20-E9B9692E5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0250" y="6448425"/>
            <a:ext cx="76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F6C7A"/>
                </a:solidFill>
              </a:defRPr>
            </a:pPr>
            <a:r>
              <a:rPr sz="900" b="0" i="0">
                <a:solidFill>
                  <a:srgbClr val="5F6C7A"/>
                </a:solidFill>
              </a:rPr>
              <a:t>n=34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5087257F-45A7-4D28-ABA5-CA7CA75B3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0"/>
            <a:ext cx="138112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4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7C1ACE3B-FF44-438F-80D9-1AE8D5AE0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7400925"/>
            <a:ext cx="13287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D84B42"/>
                </a:solidFill>
              </a:defRPr>
            </a:pPr>
            <a:r>
              <a:rPr sz="1350" b="1" i="0">
                <a:solidFill>
                  <a:srgbClr val="D84B42"/>
                </a:solidFill>
              </a:rPr>
              <a:t>3 incorrect claims · all were narrow robot-vacuum overclaims in captured Google AI Mode answers.</a:t>
            </a:r>
          </a:p>
        </p:txBody>
      </p:sp>
    </p:spTree>
    <p:extLst>
      <p:ext uri="{BB962C8B-B14F-4D97-AF65-F5344CB8AC3E}">
        <p14:creationId xmlns:p14="http://schemas.microsoft.com/office/powerpoint/2010/main" val="7684505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1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FDF5430-3F91-406B-A338-7389CA871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E74016-1AE6-4E41-8400-EF0CF5FEB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4572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5F6C7A"/>
                </a:solidFill>
              </a:defRPr>
            </a:pPr>
            <a:r>
              <a:rPr sz="975" b="1" i="0">
                <a:solidFill>
                  <a:srgbClr val="5F6C7A"/>
                </a:solidFill>
              </a:rPr>
              <a:t>08 / 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B6A3C4-DE62-4767-B91F-A73188A8F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352DC"/>
                </a:solidFill>
              </a:defRPr>
            </a:pPr>
            <a:r>
              <a:rPr sz="1050" b="1" i="0">
                <a:solidFill>
                  <a:srgbClr val="2352DC"/>
                </a:solidFill>
              </a:rPr>
              <a:t>ROUND STABILITY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36525D-F371-4ABC-A9D1-0C08DF297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3335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101823"/>
                </a:solidFill>
              </a:defRPr>
            </a:pPr>
            <a:r>
              <a:rPr sz="3450" b="1" i="0">
                <a:solidFill>
                  <a:srgbClr val="101823"/>
                </a:solidFill>
              </a:rPr>
              <a:t>Exact outputs moved; the surface roles stayed legible.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C13D80-08ED-4EE1-B95D-AF1A6EA2E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09750"/>
            <a:ext cx="12763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F6C7A"/>
                </a:solidFill>
              </a:defRPr>
            </a:pPr>
            <a:r>
              <a:rPr sz="1500" b="0" i="0">
                <a:solidFill>
                  <a:srgbClr val="5F6C7A"/>
                </a:solidFill>
              </a:rPr>
              <a:t>Round overlap tracks repeated URLs for search and repeated tokens for generated answers.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7494AE-E32F-4E87-BA1A-D65356F81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762250"/>
            <a:ext cx="9525" cy="390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D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2B3446-EEC9-4F2F-933D-9DE6ECB97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6800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825" b="0" i="0">
                <a:solidFill>
                  <a:srgbClr val="5F6C7A"/>
                </a:solidFill>
              </a:defRPr>
            </a:pPr>
            <a:r>
              <a:rPr sz="825" b="0" i="0">
                <a:solidFill>
                  <a:srgbClr val="5F6C7A"/>
                </a:solidFill>
              </a:rPr>
              <a:t>0%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CDA29F-60FA-46C7-ACB6-FE8517DF3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10313" y="2762250"/>
            <a:ext cx="9525" cy="390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D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713DD0-2FD2-4090-BF4B-E2B17BD08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2188" y="6800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825" b="0" i="0">
                <a:solidFill>
                  <a:srgbClr val="5F6C7A"/>
                </a:solidFill>
              </a:defRPr>
            </a:pPr>
            <a:r>
              <a:rPr sz="825" b="0" i="0">
                <a:solidFill>
                  <a:srgbClr val="5F6C7A"/>
                </a:solidFill>
              </a:rPr>
              <a:t>15%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747019-00B8-41A8-ADE1-F2CF88CA5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2762250"/>
            <a:ext cx="9525" cy="390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D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3D9DC4-F1C9-497A-816D-AE7E70332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6800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825" b="0" i="0">
                <a:solidFill>
                  <a:srgbClr val="5F6C7A"/>
                </a:solidFill>
              </a:defRPr>
            </a:pPr>
            <a:r>
              <a:rPr sz="825" b="0" i="0">
                <a:solidFill>
                  <a:srgbClr val="5F6C7A"/>
                </a:solidFill>
              </a:rPr>
              <a:t>30%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1A5E4F-0B96-429F-8934-F57C4662C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39438" y="2762250"/>
            <a:ext cx="9525" cy="390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D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3FD305-86AC-49A7-90C4-E1D9D20E4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01313" y="6800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825" b="0" i="0">
                <a:solidFill>
                  <a:srgbClr val="5F6C7A"/>
                </a:solidFill>
              </a:defRPr>
            </a:pPr>
            <a:r>
              <a:rPr sz="825" b="0" i="0">
                <a:solidFill>
                  <a:srgbClr val="5F6C7A"/>
                </a:solidFill>
              </a:rPr>
              <a:t>45%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6F511F-DAC6-4470-AEDA-D499B2A46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0" y="2762250"/>
            <a:ext cx="9525" cy="390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D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8202DB-0605-41F8-8D9B-90E996225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15875" y="6800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825" b="0" i="0">
                <a:solidFill>
                  <a:srgbClr val="5F6C7A"/>
                </a:solidFill>
              </a:defRPr>
            </a:pPr>
            <a:r>
              <a:rPr sz="825" b="0" i="0">
                <a:solidFill>
                  <a:srgbClr val="5F6C7A"/>
                </a:solidFill>
              </a:rPr>
              <a:t>60%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F89C1C-09FE-42EE-8FC2-EE99BD669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057525"/>
            <a:ext cx="2762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01823"/>
                </a:solidFill>
              </a:defRPr>
            </a:pPr>
            <a:r>
              <a:rPr sz="1650" b="1" i="0">
                <a:solidFill>
                  <a:srgbClr val="101823"/>
                </a:solidFill>
              </a:rPr>
              <a:t>TikTok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CC47D9-3483-44DA-9733-A8D955E7A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209925"/>
            <a:ext cx="562428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82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6AA9B0-2B7E-46FD-88BF-FA174C6C8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5255" y="314325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823"/>
          </a:solidFill>
          <a:ln xmlns:a="http://schemas.openxmlformats.org/drawingml/2006/main" w="19050">
            <a:solidFill>
              <a:srgbClr val="FAF9F5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2F64BC-7838-4D63-9A48-6ED8658A6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1480" y="3095625"/>
            <a:ext cx="857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2352DC"/>
                </a:solidFill>
              </a:defRPr>
            </a:pPr>
            <a:r>
              <a:rPr sz="1125" b="1" i="0">
                <a:solidFill>
                  <a:srgbClr val="2352DC"/>
                </a:solidFill>
              </a:rPr>
              <a:t>38.1%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69CC13-B3E6-4649-815D-11303A133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33825"/>
            <a:ext cx="2762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01823"/>
                </a:solidFill>
              </a:defRPr>
            </a:pPr>
            <a:r>
              <a:rPr sz="1650" b="1" i="0">
                <a:solidFill>
                  <a:srgbClr val="101823"/>
                </a:solidFill>
              </a:rPr>
              <a:t>YouTube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4F6F60-8673-481B-B03C-929D76304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086225"/>
            <a:ext cx="7949718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82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356E66-DAFF-4345-B87E-087319B20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40693" y="401955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823"/>
          </a:solidFill>
          <a:ln xmlns:a="http://schemas.openxmlformats.org/drawingml/2006/main" w="19050">
            <a:solidFill>
              <a:srgbClr val="FAF9F5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9F161D-AC26-4B59-961D-AD9B71833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16918" y="3971925"/>
            <a:ext cx="857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2352DC"/>
                </a:solidFill>
              </a:defRPr>
            </a:pPr>
            <a:r>
              <a:rPr sz="1125" b="1" i="0">
                <a:solidFill>
                  <a:srgbClr val="2352DC"/>
                </a:solidFill>
              </a:rPr>
              <a:t>53.8%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9B6F9FE-C620-43FE-9366-CDB9AFB11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810125"/>
            <a:ext cx="2762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01823"/>
                </a:solidFill>
              </a:defRPr>
            </a:pPr>
            <a:r>
              <a:rPr sz="1650" b="1" i="0">
                <a:solidFill>
                  <a:srgbClr val="101823"/>
                </a:solidFill>
              </a:rPr>
              <a:t>Google AI Mode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2BCCF1E-B782-4B81-B2B7-784557AD7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962525"/>
            <a:ext cx="274718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B9C3A09-9374-464F-B09D-AB22AD6DA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8155" y="489585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19050">
            <a:solidFill>
              <a:srgbClr val="FAF9F5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61A89A7-FDDA-4798-B88E-B382EC8FB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4380" y="4848225"/>
            <a:ext cx="857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2352DC"/>
                </a:solidFill>
              </a:defRPr>
            </a:pPr>
            <a:r>
              <a:rPr sz="1125" b="1" i="0">
                <a:solidFill>
                  <a:srgbClr val="2352DC"/>
                </a:solidFill>
              </a:rPr>
              <a:t>18.6%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7157C89-4CF0-46D5-B635-B7DEB8308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686425"/>
            <a:ext cx="2762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01823"/>
                </a:solidFill>
              </a:defRPr>
            </a:pPr>
            <a:r>
              <a:rPr sz="1650" b="1" i="0">
                <a:solidFill>
                  <a:srgbClr val="101823"/>
                </a:solidFill>
              </a:rPr>
              <a:t>ChatGPT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E2C9D5C-9654-4162-8E13-8DECA329B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38825"/>
            <a:ext cx="4763435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670DBDD-567D-4271-AEAD-668FF5B36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4410" y="5772150"/>
            <a:ext cx="209550" cy="2095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19050">
            <a:solidFill>
              <a:srgbClr val="FAF9F5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13C1911-2419-4115-9C74-603D9264B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0635" y="5724525"/>
            <a:ext cx="857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2352DC"/>
                </a:solidFill>
              </a:defRPr>
            </a:pPr>
            <a:r>
              <a:rPr sz="1125" b="1" i="0">
                <a:solidFill>
                  <a:srgbClr val="2352DC"/>
                </a:solidFill>
              </a:rPr>
              <a:t>32.3%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69B1CCC-78E4-4801-97DA-F894587CB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381875"/>
            <a:ext cx="1162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101823"/>
                </a:solidFill>
              </a:defRPr>
            </a:pPr>
            <a:r>
              <a:rPr sz="1275" b="1" i="0">
                <a:solidFill>
                  <a:srgbClr val="101823"/>
                </a:solidFill>
              </a:rPr>
              <a:t>Task-role conclusions were based on the recurring evidence pattern—not identical output reproduction.</a:t>
            </a:r>
          </a:p>
        </p:txBody>
      </p:sp>
    </p:spTree>
    <p:extLst>
      <p:ext uri="{BB962C8B-B14F-4D97-AF65-F5344CB8AC3E}">
        <p14:creationId xmlns:p14="http://schemas.microsoft.com/office/powerpoint/2010/main" val="13477359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1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E7E0C51-64F2-4683-A056-FD92314DA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E653B9-E53D-4925-9A14-29822ABC3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4572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5F6C7A"/>
                </a:solidFill>
              </a:defRPr>
            </a:pPr>
            <a:r>
              <a:rPr sz="975" b="1" i="0">
                <a:solidFill>
                  <a:srgbClr val="5F6C7A"/>
                </a:solidFill>
              </a:rPr>
              <a:t>09 / 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F7C325-9746-417A-891C-80E21F584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352DC"/>
                </a:solidFill>
              </a:defRPr>
            </a:pPr>
            <a:r>
              <a:rPr sz="1050" b="1" i="0">
                <a:solidFill>
                  <a:srgbClr val="2352DC"/>
                </a:solidFill>
              </a:rPr>
              <a:t>SURVEY SIGNAL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03EB1C-9658-40FB-A8AE-BF0E77CA1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3335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101823"/>
                </a:solidFill>
              </a:defRPr>
            </a:pPr>
            <a:r>
              <a:rPr sz="3450" b="1" i="0">
                <a:solidFill>
                  <a:srgbClr val="101823"/>
                </a:solidFill>
              </a:rPr>
              <a:t>Respondents favored control over what travels with them.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A17DFC-270A-44D4-BAB0-10198C774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09750"/>
            <a:ext cx="12763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F6C7A"/>
                </a:solidFill>
              </a:defRPr>
            </a:pPr>
            <a:r>
              <a:rPr sz="1500" b="0" i="0">
                <a:solidFill>
                  <a:srgbClr val="5F6C7A"/>
                </a:solidFill>
              </a:rPr>
              <a:t>The expanded layer contains the 73-person primary group plus 49 additional respondents.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A879EF-D5AE-480E-9A23-713F778C5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276600"/>
            <a:ext cx="3619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01823"/>
                </a:solidFill>
              </a:defRPr>
            </a:pPr>
            <a:r>
              <a:rPr sz="1725" b="1" i="0">
                <a:solidFill>
                  <a:srgbClr val="101823"/>
                </a:solidFill>
              </a:rPr>
              <a:t>Approve each handoff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144502-0FF4-4245-960B-8067B3B49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048000"/>
            <a:ext cx="80962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E4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454751-1E91-4F43-A208-6E81F35A2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048000"/>
            <a:ext cx="6654454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0AFBD9-2C6D-40DD-A404-C304BCE10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96875" y="3076575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2352DC"/>
                </a:solidFill>
              </a:defRPr>
            </a:pPr>
            <a:r>
              <a:rPr sz="1050" b="1" i="0">
                <a:solidFill>
                  <a:srgbClr val="2352DC"/>
                </a:solidFill>
              </a:rPr>
              <a:t>41.1%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0EA05B-2BAA-4E42-B97A-6A899920D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476625"/>
            <a:ext cx="80962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E4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F2F277-785E-46B4-BB6F-18256EF4A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476625"/>
            <a:ext cx="650354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FA81F2-147D-4635-B097-E3031A25D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96875" y="35052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101823"/>
                </a:solidFill>
              </a:defRPr>
            </a:pPr>
            <a:r>
              <a:rPr sz="1050" b="1" i="0">
                <a:solidFill>
                  <a:srgbClr val="101823"/>
                </a:solidFill>
              </a:rPr>
              <a:t>40.2%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A89831-9E16-450C-AD8D-9DF7A49BF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10100"/>
            <a:ext cx="3619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01823"/>
                </a:solidFill>
              </a:defRPr>
            </a:pPr>
            <a:r>
              <a:rPr sz="1725" b="1" i="0">
                <a:solidFill>
                  <a:srgbClr val="101823"/>
                </a:solidFill>
              </a:rPr>
              <a:t>Automatic handoff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5B41F1-A42D-4DA7-BC57-086C95F0A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381500"/>
            <a:ext cx="80962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E4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4B749E-362B-4C3F-AC4C-C401C5A64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381500"/>
            <a:ext cx="5767186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9500FE-4052-4B0B-A2D6-2C53BF404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96875" y="4410075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2352DC"/>
                </a:solidFill>
              </a:defRPr>
            </a:pPr>
            <a:r>
              <a:rPr sz="1050" b="1" i="0">
                <a:solidFill>
                  <a:srgbClr val="2352DC"/>
                </a:solidFill>
              </a:rPr>
              <a:t>35.6%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7C0EC9-AC64-4568-A609-B27EA8F5D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810125"/>
            <a:ext cx="80962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E4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37563A-0920-43D0-9A4F-7BCD53C31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810125"/>
            <a:ext cx="6105366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C0E447-DA4E-4E10-8B11-F3B24DA44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96875" y="48387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101823"/>
                </a:solidFill>
              </a:defRPr>
            </a:pPr>
            <a:r>
              <a:rPr sz="1050" b="1" i="0">
                <a:solidFill>
                  <a:srgbClr val="101823"/>
                </a:solidFill>
              </a:rPr>
              <a:t>37.7%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07E060-850C-49A5-BA0A-2B5198E81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43600"/>
            <a:ext cx="3619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01823"/>
                </a:solidFill>
              </a:defRPr>
            </a:pPr>
            <a:r>
              <a:rPr sz="1725" b="1" i="0">
                <a:solidFill>
                  <a:srgbClr val="101823"/>
                </a:solidFill>
              </a:rPr>
              <a:t>No cross-product handoff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3C0752-FAB9-466A-A38F-BC2F3938D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715000"/>
            <a:ext cx="80962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E4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DC01CD-6E0B-4AAD-8480-1DD8126AB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715000"/>
            <a:ext cx="3770861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FD670C1-3A3C-4D44-AF1D-718ECB774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96875" y="5743575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2352DC"/>
                </a:solidFill>
              </a:defRPr>
            </a:pPr>
            <a:r>
              <a:rPr sz="1050" b="1" i="0">
                <a:solidFill>
                  <a:srgbClr val="2352DC"/>
                </a:solidFill>
              </a:rPr>
              <a:t>23.3%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B3F0075-EBB1-4896-B587-365CEF6AF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6143625"/>
            <a:ext cx="809625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E4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F5573C5-2E62-4B0F-81C5-C7E8A888A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6143625"/>
            <a:ext cx="3583578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A175C72-D190-481C-A687-1B3AE7277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96875" y="61722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101823"/>
                </a:solidFill>
              </a:defRPr>
            </a:pPr>
            <a:r>
              <a:rPr sz="1050" b="1" i="0">
                <a:solidFill>
                  <a:srgbClr val="101823"/>
                </a:solidFill>
              </a:rPr>
              <a:t>22.1%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7C5E3D8-69CD-4DCC-A6E5-3AC1EBA94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124700"/>
            <a:ext cx="1524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1CF8AA5-9AEA-49E2-9522-A16CDD71D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708660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5F6C7A"/>
                </a:solidFill>
              </a:defRPr>
            </a:pPr>
            <a:r>
              <a:rPr sz="975" b="0" i="0">
                <a:solidFill>
                  <a:srgbClr val="5F6C7A"/>
                </a:solidFill>
              </a:rPr>
              <a:t>Primary · n=73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B17D9D1-CAD7-4411-BAA1-404271324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124700"/>
            <a:ext cx="1524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C3B0B32-2310-41A9-8438-609082C3A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4675" y="7086600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0" i="0">
                <a:solidFill>
                  <a:srgbClr val="5F6C7A"/>
                </a:solidFill>
              </a:defRPr>
            </a:pPr>
            <a:r>
              <a:rPr sz="975" b="0" i="0">
                <a:solidFill>
                  <a:srgbClr val="5F6C7A"/>
                </a:solidFill>
              </a:rPr>
              <a:t>Expanded sensitivity · n=122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449CDB7-066E-4462-A6E7-84AC79909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6905625"/>
            <a:ext cx="46863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FF7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429908D-A916-4B06-A704-B8536813A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712470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050" b="1" i="0">
                <a:solidFill>
                  <a:srgbClr val="2352DC"/>
                </a:solidFill>
              </a:defRPr>
            </a:pPr>
            <a:r>
              <a:rPr sz="1050" b="1" i="0">
                <a:solidFill>
                  <a:srgbClr val="2352DC"/>
                </a:solidFill>
              </a:rPr>
              <a:t>RANKING STABLE ACROSS LAYERS</a:t>
            </a:r>
          </a:p>
        </p:txBody>
      </p:sp>
    </p:spTree>
    <p:extLst>
      <p:ext uri="{BB962C8B-B14F-4D97-AF65-F5344CB8AC3E}">
        <p14:creationId xmlns:p14="http://schemas.microsoft.com/office/powerpoint/2010/main" val="206780388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1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2122991-B098-4783-AEAB-DAC246DC6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F8F95B-7DD2-4F1F-8C4D-46E88FF3F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4572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5F6C7A"/>
                </a:solidFill>
              </a:defRPr>
            </a:pPr>
            <a:r>
              <a:rPr sz="975" b="1" i="0">
                <a:solidFill>
                  <a:srgbClr val="5F6C7A"/>
                </a:solidFill>
              </a:rPr>
              <a:t>10 / 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6A3950-FE60-4F14-BEC5-93BCDE33D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352DC"/>
                </a:solidFill>
              </a:defRPr>
            </a:pPr>
            <a:r>
              <a:rPr sz="1050" b="1" i="0">
                <a:solidFill>
                  <a:srgbClr val="2352DC"/>
                </a:solidFill>
              </a:rPr>
              <a:t>SURVEY SIGNAL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1D93D0-B363-4268-A9D0-0F57B2855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3335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101823"/>
                </a:solidFill>
              </a:defRPr>
            </a:pPr>
            <a:r>
              <a:rPr sz="3450" b="1" i="0">
                <a:solidFill>
                  <a:srgbClr val="101823"/>
                </a:solidFill>
              </a:rPr>
              <a:t>Portable proof was the clearest improvement request.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2A9217-38FA-4D1B-9F03-805158876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09750"/>
            <a:ext cx="12763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F6C7A"/>
                </a:solidFill>
              </a:defRPr>
            </a:pPr>
            <a:r>
              <a:rPr sz="1500" b="0" i="0">
                <a:solidFill>
                  <a:srgbClr val="5F6C7A"/>
                </a:solidFill>
              </a:rPr>
              <a:t>Respondents selected up to three improvements; percentages are descriptive.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B3D860-F82B-4DF1-98FD-BC1D4B458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3845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01823"/>
                </a:solidFill>
              </a:defRPr>
            </a:pPr>
            <a:r>
              <a:rPr sz="1500" b="1" i="0">
                <a:solidFill>
                  <a:srgbClr val="101823"/>
                </a:solidFill>
              </a:rPr>
              <a:t>Direct links or citations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1E5347-9D67-4903-A5A5-4EA35C9A1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990850"/>
            <a:ext cx="5715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D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EC490C-C8DB-4B27-B49B-8CFE0B89F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99959" y="29146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EFD867-C9F3-4067-9F7E-3C21E93ED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44086" y="29146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9525">
            <a:solidFill>
              <a:srgbClr val="10182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AEA940-F304-4400-8A61-8D1EF2A3F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85634" y="2600325"/>
            <a:ext cx="800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900" b="1" i="0">
                <a:solidFill>
                  <a:srgbClr val="2352DC"/>
                </a:solidFill>
              </a:defRPr>
            </a:pPr>
            <a:r>
              <a:rPr sz="900" b="1" i="0">
                <a:solidFill>
                  <a:srgbClr val="2352DC"/>
                </a:solidFill>
              </a:rPr>
              <a:t>34.7%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95E428-7DA5-417A-8803-CB6920565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29761" y="3152775"/>
            <a:ext cx="800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900" b="1" i="0">
                <a:solidFill>
                  <a:srgbClr val="101823"/>
                </a:solidFill>
              </a:defRPr>
            </a:pPr>
            <a:r>
              <a:rPr sz="900" b="1" i="0">
                <a:solidFill>
                  <a:srgbClr val="101823"/>
                </a:solidFill>
              </a:rPr>
              <a:t>32.2%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3DD14B-AC7F-4874-B6BF-A46DFEE31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1475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01823"/>
                </a:solidFill>
              </a:defRPr>
            </a:pPr>
            <a:r>
              <a:rPr sz="1500" b="0" i="0">
                <a:solidFill>
                  <a:srgbClr val="101823"/>
                </a:solidFill>
              </a:rPr>
              <a:t>Side-by-side comparison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B56582-FDF5-4D45-AE9C-55D7243A4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867150"/>
            <a:ext cx="5715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D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F14930-24F3-4796-B34C-F43198463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0900" y="37909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DF1741-FB92-44F4-990E-0AB5FF5F0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7138" y="37909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9525">
            <a:solidFill>
              <a:srgbClr val="10182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963265-03F5-43E3-B806-42DDDA650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575" y="3476625"/>
            <a:ext cx="800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900" b="1" i="0">
                <a:solidFill>
                  <a:srgbClr val="2352DC"/>
                </a:solidFill>
              </a:defRPr>
            </a:pPr>
            <a:r>
              <a:rPr sz="900" b="1" i="0">
                <a:solidFill>
                  <a:srgbClr val="2352DC"/>
                </a:solidFill>
              </a:rPr>
              <a:t>25.0%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A37BDC-F54E-403C-9ED4-3D441DB93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12813" y="4029075"/>
            <a:ext cx="800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900" b="1" i="0">
                <a:solidFill>
                  <a:srgbClr val="101823"/>
                </a:solidFill>
              </a:defRPr>
            </a:pPr>
            <a:r>
              <a:rPr sz="900" b="1" i="0">
                <a:solidFill>
                  <a:srgbClr val="101823"/>
                </a:solidFill>
              </a:rPr>
              <a:t>22.3%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E91DF5-BCEC-4E7E-AD2B-F6230CBF8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9105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01823"/>
                </a:solidFill>
              </a:defRPr>
            </a:pPr>
            <a:r>
              <a:rPr sz="1500" b="0" i="0">
                <a:solidFill>
                  <a:srgbClr val="101823"/>
                </a:solidFill>
              </a:rPr>
              <a:t>Current price and availability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D06A9A-CD31-41D9-91AB-F23908190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743450"/>
            <a:ext cx="5715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D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718867-20FA-41CE-884C-648CC5981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2461" y="46672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475171-2533-4A66-97B7-1EF59C044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71770" y="46672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9525">
            <a:solidFill>
              <a:srgbClr val="10182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42AE0F-C0C7-4B3F-98D3-54B1F3B44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8136" y="4352925"/>
            <a:ext cx="800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900" b="1" i="0">
                <a:solidFill>
                  <a:srgbClr val="2352DC"/>
                </a:solidFill>
              </a:defRPr>
            </a:pPr>
            <a:r>
              <a:rPr sz="900" b="1" i="0">
                <a:solidFill>
                  <a:srgbClr val="2352DC"/>
                </a:solidFill>
              </a:rPr>
              <a:t>23.6%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53CD6F-F600-4975-9D60-B995C7A61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7445" y="4905375"/>
            <a:ext cx="800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900" b="1" i="0">
                <a:solidFill>
                  <a:srgbClr val="101823"/>
                </a:solidFill>
              </a:defRPr>
            </a:pPr>
            <a:r>
              <a:rPr sz="900" b="1" i="0">
                <a:solidFill>
                  <a:srgbClr val="101823"/>
                </a:solidFill>
              </a:rPr>
              <a:t>28.9%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0A9E903-F00F-4145-8066-6035F14A9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46735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01823"/>
                </a:solidFill>
              </a:defRPr>
            </a:pPr>
            <a:r>
              <a:rPr sz="1500" b="0" i="0">
                <a:solidFill>
                  <a:srgbClr val="101823"/>
                </a:solidFill>
              </a:rPr>
              <a:t>Save or export a shortlist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8C63C19-5459-454E-A0C1-62B8AD4C8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5619750"/>
            <a:ext cx="5715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D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FC9E08E-0474-43D5-816E-376E4A18D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2461" y="55435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473DD05-94CB-4077-98A1-53AE605D8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90994" y="55435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9525">
            <a:solidFill>
              <a:srgbClr val="101823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D9EEF29-4BD1-4333-B0E3-8416FC2A5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8136" y="5229225"/>
            <a:ext cx="800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900" b="1" i="0">
                <a:solidFill>
                  <a:srgbClr val="2352DC"/>
                </a:solidFill>
              </a:defRPr>
            </a:pPr>
            <a:r>
              <a:rPr sz="900" b="1" i="0">
                <a:solidFill>
                  <a:srgbClr val="2352DC"/>
                </a:solidFill>
              </a:rPr>
              <a:t>23.6%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DBF7832-6F9A-4E11-852D-9BD0D2F2E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76669" y="5781675"/>
            <a:ext cx="800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900" b="1" i="0">
                <a:solidFill>
                  <a:srgbClr val="101823"/>
                </a:solidFill>
              </a:defRPr>
            </a:pPr>
            <a:r>
              <a:rPr sz="900" b="1" i="0">
                <a:solidFill>
                  <a:srgbClr val="101823"/>
                </a:solidFill>
              </a:rPr>
              <a:t>20.7%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5FA5A7F-8E9E-4892-A33F-41F676302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4365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01823"/>
                </a:solidFill>
              </a:defRPr>
            </a:pPr>
            <a:r>
              <a:rPr sz="1500" b="0" i="0">
                <a:solidFill>
                  <a:srgbClr val="101823"/>
                </a:solidFill>
              </a:rPr>
              <a:t>Carry needs and constraints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BC45217-DB36-4FD5-AA70-8B334F399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6496050"/>
            <a:ext cx="5715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D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41F29E8-CA45-45BE-9B6F-41922A29F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4022" y="64198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0BFF3B7-1AFA-4535-816A-9CE6BA24E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45224" y="64198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9525">
            <a:solidFill>
              <a:srgbClr val="101823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BA5BEDD-0C24-4DFD-BE80-18C7EA596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9697" y="6105525"/>
            <a:ext cx="800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900" b="1" i="0">
                <a:solidFill>
                  <a:srgbClr val="2352DC"/>
                </a:solidFill>
              </a:defRPr>
            </a:pPr>
            <a:r>
              <a:rPr sz="900" b="1" i="0">
                <a:solidFill>
                  <a:srgbClr val="2352DC"/>
                </a:solidFill>
              </a:rPr>
              <a:t>22.2%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E366520-E920-4C12-86A8-40B8723F1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0899" y="6657975"/>
            <a:ext cx="800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900" b="1" i="0">
                <a:solidFill>
                  <a:srgbClr val="101823"/>
                </a:solidFill>
              </a:defRPr>
            </a:pPr>
            <a:r>
              <a:rPr sz="900" b="1" i="0">
                <a:solidFill>
                  <a:srgbClr val="101823"/>
                </a:solidFill>
              </a:rPr>
              <a:t>23.1%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EC9C090-11D9-4B90-B466-CAE817326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181850"/>
            <a:ext cx="137922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82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8EDB530-DDCE-4446-9837-39EA8C220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7343775"/>
            <a:ext cx="13287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PRODUCT IMPLICATION · Keep source links, comparison state, price context, and shortlist export attached.</a:t>
            </a:r>
          </a:p>
        </p:txBody>
      </p:sp>
    </p:spTree>
    <p:extLst>
      <p:ext uri="{BB962C8B-B14F-4D97-AF65-F5344CB8AC3E}">
        <p14:creationId xmlns:p14="http://schemas.microsoft.com/office/powerpoint/2010/main" val="121305330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1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878A72E-0514-4881-8C61-ADCC3B15D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A1DE82-7C63-4162-A89D-0C50AC6DB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4572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5F6C7A"/>
                </a:solidFill>
              </a:defRPr>
            </a:pPr>
            <a:r>
              <a:rPr sz="975" b="1" i="0">
                <a:solidFill>
                  <a:srgbClr val="5F6C7A"/>
                </a:solidFill>
              </a:rPr>
              <a:t>11 / 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992CFA-18D6-4B3C-96B4-7BC62F65B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352DC"/>
                </a:solidFill>
              </a:defRPr>
            </a:pPr>
            <a:r>
              <a:rPr sz="1050" b="1" i="0">
                <a:solidFill>
                  <a:srgbClr val="2352DC"/>
                </a:solidFill>
              </a:rPr>
              <a:t>PRODUCT ARCHITECTURE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C163AA-7183-4F7F-9688-EDFA9C9AE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3335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101823"/>
                </a:solidFill>
              </a:defRPr>
            </a:pPr>
            <a:r>
              <a:rPr sz="3450" b="1" i="0">
                <a:solidFill>
                  <a:srgbClr val="101823"/>
                </a:solidFill>
              </a:rPr>
              <a:t>Build the bridge, not another destination.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660358-706B-47D9-9AE1-3906E1930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09750"/>
            <a:ext cx="12763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F6C7A"/>
                </a:solidFill>
              </a:defRPr>
            </a:pPr>
            <a:r>
              <a:rPr sz="1500" b="0" i="0">
                <a:solidFill>
                  <a:srgbClr val="5F6C7A"/>
                </a:solidFill>
              </a:rPr>
              <a:t>The handoff layer should add trust and continuity without erasing source context.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F54A2B-6025-4D7B-A111-6088F5DCE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2857500" cy="2476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5"/>
          </a:solidFill>
          <a:ln xmlns:a="http://schemas.openxmlformats.org/drawingml/2006/main" w="9525">
            <a:solidFill>
              <a:srgbClr val="CFD4D7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CB6355-70C8-4260-B854-CB7C4C8F2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409950"/>
            <a:ext cx="11620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82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1ED6C7-5B01-46FF-86D8-34E01605B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486150"/>
            <a:ext cx="9715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825" b="1" i="0">
                <a:solidFill>
                  <a:srgbClr val="FFFFFF"/>
                </a:solidFill>
              </a:defRPr>
            </a:pPr>
            <a:r>
              <a:rPr sz="825" b="1" i="0">
                <a:solidFill>
                  <a:srgbClr val="FFFFFF"/>
                </a:solidFill>
              </a:rPr>
              <a:t>DISCOVER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57817B-7486-47E0-8CFA-B263F1147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019550"/>
            <a:ext cx="238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101823"/>
                </a:solidFill>
              </a:defRPr>
            </a:pPr>
            <a:r>
              <a:rPr sz="2250" b="1" i="0">
                <a:solidFill>
                  <a:srgbClr val="101823"/>
                </a:solidFill>
              </a:rPr>
              <a:t>Feeds + reviews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F3E1B5-4A88-4BD2-96FB-631E3A161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714875"/>
            <a:ext cx="2286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5F6C7A"/>
                </a:solidFill>
              </a:defRPr>
            </a:pPr>
            <a:r>
              <a:rPr sz="1275" b="0" i="0">
                <a:solidFill>
                  <a:srgbClr val="5F6C7A"/>
                </a:solidFill>
              </a:rPr>
              <a:t>possibilities</a:t>
            </a:r>
          </a:p>
          <a:p xmlns:a="http://schemas.openxmlformats.org/drawingml/2006/main">
            <a:pPr algn="l">
              <a:defRPr sz="1275" b="0" i="0">
                <a:solidFill>
                  <a:srgbClr val="5F6C7A"/>
                </a:solidFill>
              </a:defRPr>
            </a:pPr>
            <a:r>
              <a:rPr sz="1275" b="0" i="0">
                <a:solidFill>
                  <a:srgbClr val="5F6C7A"/>
                </a:solidFill>
              </a:rPr>
              <a:t>creator context</a:t>
            </a:r>
          </a:p>
          <a:p xmlns:a="http://schemas.openxmlformats.org/drawingml/2006/main">
            <a:pPr algn="l">
              <a:defRPr sz="1275" b="0" i="0">
                <a:solidFill>
                  <a:srgbClr val="5F6C7A"/>
                </a:solidFill>
              </a:defRPr>
            </a:pPr>
            <a:r>
              <a:rPr sz="1275" b="0" i="0">
                <a:solidFill>
                  <a:srgbClr val="5F6C7A"/>
                </a:solidFill>
              </a:rPr>
              <a:t>direct item routes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9E9494-851B-4F8E-8DDA-3F36BA77F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686050"/>
            <a:ext cx="47625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150582-B191-4347-A92D-9F082F80F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3028950"/>
            <a:ext cx="4076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52D6E7"/>
                </a:solidFill>
              </a:defRPr>
            </a:pPr>
            <a:r>
              <a:rPr sz="1125" b="1" i="0">
                <a:solidFill>
                  <a:srgbClr val="52D6E7"/>
                </a:solidFill>
              </a:rPr>
              <a:t>EVIDENCE HANDOFF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32AD18-1212-45ED-8071-84A1F20DB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3638550"/>
            <a:ext cx="18859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15FE2"/>
          </a:solidFill>
          <a:ln xmlns:a="http://schemas.openxmlformats.org/drawingml/2006/main" w="9525">
            <a:solidFill>
              <a:srgbClr val="6F8BE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44C9A9-DE07-4995-9BB1-A46B37383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3752850"/>
            <a:ext cx="1619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Intent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E93883-CA7C-4E4D-982E-C46D47702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4067175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D7E1FF"/>
                </a:solidFill>
              </a:defRPr>
            </a:pPr>
            <a:r>
              <a:rPr sz="750" b="0" i="0">
                <a:solidFill>
                  <a:srgbClr val="D7E1FF"/>
                </a:solidFill>
              </a:rPr>
              <a:t>budget · ecosystem · exclusions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222624-5228-4AEB-BCA9-CAD8ADE04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3638550"/>
            <a:ext cx="18859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15FE2"/>
          </a:solidFill>
          <a:ln xmlns:a="http://schemas.openxmlformats.org/drawingml/2006/main" w="9525">
            <a:solidFill>
              <a:srgbClr val="6F8BEC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ABCE0A-8D42-4754-9774-BBD22CDB8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752850"/>
            <a:ext cx="1619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Origin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4A5ADB-CF22-4229-A6C2-88D6EE7C1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067175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D7E1FF"/>
                </a:solidFill>
              </a:defRPr>
            </a:pPr>
            <a:r>
              <a:rPr sz="750" b="0" i="0">
                <a:solidFill>
                  <a:srgbClr val="D7E1FF"/>
                </a:solidFill>
              </a:rPr>
              <a:t>creator · channel · direct link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5F0BDC-65AC-46B2-B695-B9AD1D09D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4705350"/>
            <a:ext cx="18859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15FE2"/>
          </a:solidFill>
          <a:ln xmlns:a="http://schemas.openxmlformats.org/drawingml/2006/main" w="9525">
            <a:solidFill>
              <a:srgbClr val="6F8BEC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28B4CE-B2E5-4964-9458-7F9CE073B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4819650"/>
            <a:ext cx="1619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State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F0EEC1-C820-4276-9C09-C883BB12A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5133975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D7E1FF"/>
                </a:solidFill>
              </a:defRPr>
            </a:pPr>
            <a:r>
              <a:rPr sz="750" b="0" i="0">
                <a:solidFill>
                  <a:srgbClr val="D7E1FF"/>
                </a:solidFill>
              </a:rPr>
              <a:t>verified · unclear · not covered · wrong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18923B-5413-4950-BF7E-7345901D8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705350"/>
            <a:ext cx="18859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15FE2"/>
          </a:solidFill>
          <a:ln xmlns:a="http://schemas.openxmlformats.org/drawingml/2006/main" w="9525">
            <a:solidFill>
              <a:srgbClr val="6F8BEC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64D425-4DF4-4250-925E-A69FDFD77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819650"/>
            <a:ext cx="1619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Proof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06F2D51-1AC5-4AD0-AB0F-6D87AA36F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5133975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750" b="0" i="0">
                <a:solidFill>
                  <a:srgbClr val="D7E1FF"/>
                </a:solidFill>
              </a:defRPr>
            </a:pPr>
            <a:r>
              <a:rPr sz="750" b="0" i="0">
                <a:solidFill>
                  <a:srgbClr val="D7E1FF"/>
                </a:solidFill>
              </a:rPr>
              <a:t>source · date · evidence type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E73235D-6E4A-445D-899D-CE5760670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39550" y="3143250"/>
            <a:ext cx="2857500" cy="2476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5"/>
          </a:solidFill>
          <a:ln xmlns:a="http://schemas.openxmlformats.org/drawingml/2006/main" w="9525">
            <a:solidFill>
              <a:srgbClr val="CFD4D7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7C4BB4F-0BC6-4D98-9CAC-160BDDA3E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87200" y="3409950"/>
            <a:ext cx="10477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8160CBF-CAE4-46B8-A0E2-9768C09E3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82450" y="3486150"/>
            <a:ext cx="857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825" b="1" i="0">
                <a:solidFill>
                  <a:srgbClr val="101823"/>
                </a:solidFill>
              </a:defRPr>
            </a:pPr>
            <a:r>
              <a:rPr sz="825" b="1" i="0">
                <a:solidFill>
                  <a:srgbClr val="101823"/>
                </a:solidFill>
              </a:rPr>
              <a:t>DECIDE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341B7C8-4B74-4090-8489-CE9DC6807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87200" y="4019550"/>
            <a:ext cx="238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101823"/>
                </a:solidFill>
              </a:defRPr>
            </a:pPr>
            <a:r>
              <a:rPr sz="2250" b="1" i="0">
                <a:solidFill>
                  <a:srgbClr val="101823"/>
                </a:solidFill>
              </a:rPr>
              <a:t>Agents + canvas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20482D4-E80F-4FFE-A1F1-49B81691D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87200" y="4714875"/>
            <a:ext cx="2286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5F6C7A"/>
                </a:solidFill>
              </a:defRPr>
            </a:pPr>
            <a:r>
              <a:rPr sz="1275" b="0" i="0">
                <a:solidFill>
                  <a:srgbClr val="5F6C7A"/>
                </a:solidFill>
              </a:rPr>
              <a:t>trade-offs</a:t>
            </a:r>
          </a:p>
          <a:p xmlns:a="http://schemas.openxmlformats.org/drawingml/2006/main">
            <a:pPr algn="l">
              <a:defRPr sz="1275" b="0" i="0">
                <a:solidFill>
                  <a:srgbClr val="5F6C7A"/>
                </a:solidFill>
              </a:defRPr>
            </a:pPr>
            <a:r>
              <a:rPr sz="1275" b="0" i="0">
                <a:solidFill>
                  <a:srgbClr val="5F6C7A"/>
                </a:solidFill>
              </a:rPr>
              <a:t>unresolved questions</a:t>
            </a:r>
          </a:p>
          <a:p xmlns:a="http://schemas.openxmlformats.org/drawingml/2006/main">
            <a:pPr algn="l">
              <a:defRPr sz="1275" b="0" i="0">
                <a:solidFill>
                  <a:srgbClr val="5F6C7A"/>
                </a:solidFill>
              </a:defRPr>
            </a:pPr>
            <a:r>
              <a:rPr sz="1275" b="0" i="0">
                <a:solidFill>
                  <a:srgbClr val="5F6C7A"/>
                </a:solidFill>
              </a:rPr>
              <a:t>next actions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11A2BD7-17B5-4920-A8FA-9104C4D04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362450"/>
            <a:ext cx="16954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048D300-4CC4-48A1-9091-702B6A207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267200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DA4C7C7-C4BD-463D-AAC7-B17A3D5AA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4362450"/>
            <a:ext cx="1638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96E20F5-3103-4C69-9C2E-53D09ACD9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4267200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E0C2650-DB2C-4523-B31A-A1B03DD1F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7029450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101823"/>
                </a:solidFill>
              </a:defRPr>
            </a:pPr>
            <a:r>
              <a:rPr sz="1350" b="1" i="0">
                <a:solidFill>
                  <a:srgbClr val="101823"/>
                </a:solidFill>
              </a:rPr>
              <a:t>The research supports prototyping this handoff. Adoption, willingness to pay, and product-market fit remain to be tested.</a:t>
            </a:r>
          </a:p>
        </p:txBody>
      </p:sp>
    </p:spTree>
    <p:extLst>
      <p:ext uri="{BB962C8B-B14F-4D97-AF65-F5344CB8AC3E}">
        <p14:creationId xmlns:p14="http://schemas.microsoft.com/office/powerpoint/2010/main" val="83691597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1EF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3598378-3806-428A-8FA0-437D9F670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A69082-EC81-45D2-B540-D243946F4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4572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5F6C7A"/>
                </a:solidFill>
              </a:defRPr>
            </a:pPr>
            <a:r>
              <a:rPr sz="975" b="1" i="0">
                <a:solidFill>
                  <a:srgbClr val="5F6C7A"/>
                </a:solidFill>
              </a:rPr>
              <a:t>12 / 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00CAF2-207B-4417-B3E0-2216C8197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2352DC"/>
                </a:solidFill>
              </a:defRPr>
            </a:pPr>
            <a:r>
              <a:rPr sz="1050" b="1" i="0">
                <a:solidFill>
                  <a:srgbClr val="2352DC"/>
                </a:solidFill>
              </a:rPr>
              <a:t>ROADMAP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22544A-F768-4CB1-BFEE-B7749911D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3335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101823"/>
                </a:solidFill>
              </a:defRPr>
            </a:pPr>
            <a:r>
              <a:rPr sz="3450" b="1" i="0">
                <a:solidFill>
                  <a:srgbClr val="101823"/>
                </a:solidFill>
              </a:rPr>
              <a:t>Start with control, proof, verification, and a decision canvas.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6B8D60-CD84-497D-9897-42E393362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09750"/>
            <a:ext cx="12763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F6C7A"/>
                </a:solidFill>
              </a:defRPr>
            </a:pPr>
            <a:r>
              <a:rPr sz="1500" b="0" i="0">
                <a:solidFill>
                  <a:srgbClr val="5F6C7A"/>
                </a:solidFill>
              </a:rPr>
              <a:t>Public horizons are Build first and Build next; technical assumptions remain auditable in the workbook.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2ED46F-109A-4196-A7A3-3DA722DAB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62250"/>
            <a:ext cx="8858250" cy="447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9F5"/>
          </a:solidFill>
          <a:ln xmlns:a="http://schemas.openxmlformats.org/drawingml/2006/main" w="9525">
            <a:solidFill>
              <a:srgbClr val="CFD4D7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8682F2-4DD9-41D0-89AA-B09CD3A06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048000"/>
            <a:ext cx="13335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8584A1-232B-4A73-97E1-5CF5740A9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124200"/>
            <a:ext cx="114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825" b="1" i="0">
                <a:solidFill>
                  <a:srgbClr val="FFFFFF"/>
                </a:solidFill>
              </a:defRPr>
            </a:pPr>
            <a:r>
              <a:rPr sz="825" b="1" i="0">
                <a:solidFill>
                  <a:srgbClr val="FFFFFF"/>
                </a:solidFill>
              </a:rPr>
              <a:t>BUILD FIRST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3A47B3-FBFD-46DB-8D42-0E5A77CD8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6712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2352DC"/>
                </a:solidFill>
              </a:defRPr>
            </a:pPr>
            <a:r>
              <a:rPr sz="975" b="1" i="0">
                <a:solidFill>
                  <a:srgbClr val="2352DC"/>
                </a:solidFill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C1E4DE-79FE-40AB-88FA-8417C565E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629025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01823"/>
                </a:solidFill>
              </a:defRPr>
            </a:pPr>
            <a:r>
              <a:rPr sz="1425" b="1" i="0">
                <a:solidFill>
                  <a:srgbClr val="101823"/>
                </a:solidFill>
              </a:rPr>
              <a:t>Consent-based Intent Passport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36106C-D84E-4332-B0B6-1D976213B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629025"/>
            <a:ext cx="428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5F6C7A"/>
                </a:solidFill>
              </a:defRPr>
            </a:pPr>
            <a:r>
              <a:rPr sz="1050" b="0" i="0">
                <a:solidFill>
                  <a:srgbClr val="5F6C7A"/>
                </a:solidFill>
              </a:rPr>
              <a:t>Approve / Auto / Off controls for budget, ecosystem, constraints, and exclusions.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3FAC56-9D19-4F59-B418-E310828ED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200525"/>
            <a:ext cx="7620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D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95B0F8-B232-41EA-9ED0-3C2756DDB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4862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2352DC"/>
                </a:solidFill>
              </a:defRPr>
            </a:pPr>
            <a:r>
              <a:rPr sz="975" b="1" i="0">
                <a:solidFill>
                  <a:srgbClr val="2352DC"/>
                </a:solidFill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97AF62-863E-4928-8C91-A08CDD2D1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448175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01823"/>
                </a:solidFill>
              </a:defRPr>
            </a:pPr>
            <a:r>
              <a:rPr sz="1425" b="1" i="0">
                <a:solidFill>
                  <a:srgbClr val="101823"/>
                </a:solidFill>
              </a:rPr>
              <a:t>Claim-to-Proof Graph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56B3A8-DE02-48A6-9662-080AA35E3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448175"/>
            <a:ext cx="428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5F6C7A"/>
                </a:solidFill>
              </a:defRPr>
            </a:pPr>
            <a:r>
              <a:rPr sz="1050" b="0" i="0">
                <a:solidFill>
                  <a:srgbClr val="5F6C7A"/>
                </a:solidFill>
              </a:rPr>
              <a:t>Bind consequential claims to an accessible source, creator, date, and evidence type.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F061C4-EF70-42FA-9615-66894FF39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019675"/>
            <a:ext cx="7620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D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779934-003C-4B51-AED9-2D7F4CB59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30542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2352DC"/>
                </a:solidFill>
              </a:defRPr>
            </a:pPr>
            <a:r>
              <a:rPr sz="975" b="1" i="0">
                <a:solidFill>
                  <a:srgbClr val="2352DC"/>
                </a:solidFill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64C2D5-225A-4373-934C-7DAA10F73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267325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01823"/>
                </a:solidFill>
              </a:defRPr>
            </a:pPr>
            <a:r>
              <a:rPr sz="1425" b="1" i="0">
                <a:solidFill>
                  <a:srgbClr val="101823"/>
                </a:solidFill>
              </a:rPr>
              <a:t>Verification Queue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69CFB5-FE7E-4A66-AA8F-E595C2291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267325"/>
            <a:ext cx="428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5F6C7A"/>
                </a:solidFill>
              </a:defRPr>
            </a:pPr>
            <a:r>
              <a:rPr sz="1050" b="0" i="0">
                <a:solidFill>
                  <a:srgbClr val="5F6C7A"/>
                </a:solidFill>
              </a:rPr>
              <a:t>Flag volatile, unsupported, contradictory, or safety-relevant claims.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654765-2661-417E-A2FB-EE51E879F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838825"/>
            <a:ext cx="7620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D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4C6782-B7B4-4B0F-9DC8-9AE05EF56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124575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2352DC"/>
                </a:solidFill>
              </a:defRPr>
            </a:pPr>
            <a:r>
              <a:rPr sz="975" b="1" i="0">
                <a:solidFill>
                  <a:srgbClr val="2352DC"/>
                </a:solidFill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52CF2E-7535-4E0F-A243-B3B7EEB6E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6086475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01823"/>
                </a:solidFill>
              </a:defRPr>
            </a:pPr>
            <a:r>
              <a:rPr sz="1425" b="1" i="0">
                <a:solidFill>
                  <a:srgbClr val="101823"/>
                </a:solidFill>
              </a:rPr>
              <a:t>Decision Canvas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0BBFF11-14EC-48A0-9656-33D446F1A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6086475"/>
            <a:ext cx="4286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0" i="0">
                <a:solidFill>
                  <a:srgbClr val="5F6C7A"/>
                </a:solidFill>
              </a:defRPr>
            </a:pPr>
            <a:r>
              <a:rPr sz="1050" b="0" i="0">
                <a:solidFill>
                  <a:srgbClr val="5F6C7A"/>
                </a:solidFill>
              </a:rPr>
              <a:t>Compare trade-offs, disqualifiers, and unresolved questions in one inspectable view.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034AFB2-8940-4DC9-BDC4-CC9415661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2762250"/>
            <a:ext cx="4686300" cy="447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82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284E0AA-39C9-4026-9154-F00B2B8FF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77450" y="3048000"/>
            <a:ext cx="125730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D6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F2F6914-CCFF-4E6F-9328-DA5ED4A0A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700" y="3124200"/>
            <a:ext cx="1066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825" b="1" i="0">
                <a:solidFill>
                  <a:srgbClr val="101823"/>
                </a:solidFill>
              </a:defRPr>
            </a:pPr>
            <a:r>
              <a:rPr sz="825" b="1" i="0">
                <a:solidFill>
                  <a:srgbClr val="101823"/>
                </a:solidFill>
              </a:rPr>
              <a:t>BUILD NEXT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27F44D3-B8D5-494F-AAA9-EE31C5C4D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77450" y="390525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52D6E7"/>
                </a:solidFill>
              </a:defRPr>
            </a:pPr>
            <a:r>
              <a:rPr sz="975" b="1" i="0">
                <a:solidFill>
                  <a:srgbClr val="52D6E7"/>
                </a:solidFill>
              </a:rPr>
              <a:t>05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9D66D77-60AE-4FF5-8EC4-CFFA72ED0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3867150"/>
            <a:ext cx="3333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Portable Shortlist Snapshot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2D29E05-D611-4C96-B559-43BE09EA2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4524375"/>
            <a:ext cx="3333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AEB9C6"/>
                </a:solidFill>
              </a:defRPr>
            </a:pPr>
            <a:r>
              <a:rPr sz="1125" b="0" i="0">
                <a:solidFill>
                  <a:srgbClr val="AEB9C6"/>
                </a:solidFill>
              </a:rPr>
              <a:t>Export constraints, timestamps, links, and verification states.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B8CFFD6-B320-47C3-B207-92D9BB5B3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77450" y="53340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52D6E7"/>
                </a:solidFill>
              </a:defRPr>
            </a:pPr>
            <a:r>
              <a:rPr sz="975" b="1" i="0">
                <a:solidFill>
                  <a:srgbClr val="52D6E7"/>
                </a:solidFill>
              </a:rPr>
              <a:t>06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BF8F8F8-A445-41B9-B4BE-F5B4B4D09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295900"/>
            <a:ext cx="3333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Origin-preserving Evidence Drawer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44F0774-74BF-4BE3-A2F2-F94CD225D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5953125"/>
            <a:ext cx="3333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AEB9C6"/>
                </a:solidFill>
              </a:defRPr>
            </a:pPr>
            <a:r>
              <a:rPr sz="1125" b="0" i="0">
                <a:solidFill>
                  <a:srgbClr val="AEB9C6"/>
                </a:solidFill>
              </a:rPr>
              <a:t>Keep creator context, incentives, and direct item links visible.</a:t>
            </a:r>
          </a:p>
        </p:txBody>
      </p:sp>
    </p:spTree>
    <p:extLst>
      <p:ext uri="{BB962C8B-B14F-4D97-AF65-F5344CB8AC3E}">
        <p14:creationId xmlns:p14="http://schemas.microsoft.com/office/powerpoint/2010/main" val="75322948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018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02E2E7-81AE-4873-AB44-DFF443874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857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7535A0-FFD5-4579-A453-04FE6DB5C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85800"/>
            <a:ext cx="3810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52D6E7"/>
                </a:solidFill>
              </a:defRPr>
            </a:pPr>
            <a:r>
              <a:rPr sz="1200" b="1" i="0">
                <a:solidFill>
                  <a:srgbClr val="52D6E7"/>
                </a:solidFill>
              </a:rPr>
              <a:t>NEXT DECISION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AEC2E3-BB16-4902-A017-61CD754FC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352550"/>
            <a:ext cx="11239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4350" b="1" i="0">
                <a:solidFill>
                  <a:srgbClr val="FFFFFF"/>
                </a:solidFill>
              </a:defRPr>
            </a:pPr>
            <a:r>
              <a:rPr sz="4350" b="1" i="0">
                <a:solidFill>
                  <a:srgbClr val="FFFFFF"/>
                </a:solidFill>
              </a:rPr>
              <a:t>Prototype the evidence handoff.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637B9E-7756-42FC-9866-3CD47893D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381250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B9C5D1"/>
                </a:solidFill>
              </a:defRPr>
            </a:pPr>
            <a:r>
              <a:rPr sz="2250" b="1" i="0">
                <a:solidFill>
                  <a:srgbClr val="B9C5D1"/>
                </a:solidFill>
              </a:rPr>
              <a:t>Do not optimize purchase completion until the evidence layer earns trust.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25E56C-93B5-4136-9803-2F8CC42A4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905250"/>
            <a:ext cx="409575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536"/>
          </a:solidFill>
          <a:ln xmlns:a="http://schemas.openxmlformats.org/drawingml/2006/main" w="9525">
            <a:solidFill>
              <a:srgbClr val="314154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564700-6967-4832-B01A-0A84850D2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1529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52D6E7"/>
                </a:solidFill>
              </a:defRPr>
            </a:pPr>
            <a:r>
              <a:rPr sz="1050" b="1" i="0">
                <a:solidFill>
                  <a:srgbClr val="52D6E7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69C283-8D46-4DE4-92B2-3AB7875C9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95825"/>
            <a:ext cx="3524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FFFFFF"/>
                </a:solidFill>
              </a:defRPr>
            </a:pPr>
            <a:r>
              <a:rPr sz="1275" b="1" i="0">
                <a:solidFill>
                  <a:srgbClr val="FFFFFF"/>
                </a:solidFill>
              </a:rPr>
              <a:t>CONTROL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6AEF49-3D70-4399-8637-FE318A14E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5248275"/>
            <a:ext cx="3524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CFD9E4"/>
                </a:solidFill>
              </a:defRPr>
            </a:pPr>
            <a:r>
              <a:rPr sz="1500" b="1" i="0">
                <a:solidFill>
                  <a:srgbClr val="CFD9E4"/>
                </a:solidFill>
              </a:rPr>
              <a:t>Does visible approval improve confidence without adding friction?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5CEAA4-6A63-4613-A75F-DD316D752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3905250"/>
            <a:ext cx="409575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536"/>
          </a:solidFill>
          <a:ln xmlns:a="http://schemas.openxmlformats.org/drawingml/2006/main" w="9525">
            <a:solidFill>
              <a:srgbClr val="314154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D8D803-7BC1-4C3F-A3A3-35565A8C7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41529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52D6E7"/>
                </a:solidFill>
              </a:defRPr>
            </a:pPr>
            <a:r>
              <a:rPr sz="1050" b="1" i="0">
                <a:solidFill>
                  <a:srgbClr val="52D6E7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08B6A8-1F17-4750-931B-E8F317461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4695825"/>
            <a:ext cx="3524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FFFFFF"/>
                </a:solidFill>
              </a:defRPr>
            </a:pPr>
            <a:r>
              <a:rPr sz="1275" b="1" i="0">
                <a:solidFill>
                  <a:srgbClr val="FFFFFF"/>
                </a:solidFill>
              </a:rPr>
              <a:t>PROOF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4CCB59-FA6F-4AB0-A8B6-6248866D0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5248275"/>
            <a:ext cx="3524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CFD9E4"/>
                </a:solidFill>
              </a:defRPr>
            </a:pPr>
            <a:r>
              <a:rPr sz="1500" b="1" i="0">
                <a:solidFill>
                  <a:srgbClr val="CFD9E4"/>
                </a:solidFill>
              </a:rPr>
              <a:t>Can users distinguish verified, unclear, not covered, and incorrect claims?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763357-2DAF-41C5-83AD-EB13A3F6F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3905250"/>
            <a:ext cx="409575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536"/>
          </a:solidFill>
          <a:ln xmlns:a="http://schemas.openxmlformats.org/drawingml/2006/main" w="9525">
            <a:solidFill>
              <a:srgbClr val="314154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59F90D-5B0C-47D1-9C6B-6EB23ED00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41529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52D6E7"/>
                </a:solidFill>
              </a:defRPr>
            </a:pPr>
            <a:r>
              <a:rPr sz="1050" b="1" i="0">
                <a:solidFill>
                  <a:srgbClr val="52D6E7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07CD44-F87C-4584-B581-39D6542F2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4695825"/>
            <a:ext cx="3524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FFFFFF"/>
                </a:solidFill>
              </a:defRPr>
            </a:pPr>
            <a:r>
              <a:rPr sz="1275" b="1" i="0">
                <a:solidFill>
                  <a:srgbClr val="FFFFFF"/>
                </a:solidFill>
              </a:rPr>
              <a:t>PORTABILITY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E0BBA8-315E-43F3-A1B7-92DFED7F3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5248275"/>
            <a:ext cx="3524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CFD9E4"/>
                </a:solidFill>
              </a:defRPr>
            </a:pPr>
            <a:r>
              <a:rPr sz="1500" b="1" i="0">
                <a:solidFill>
                  <a:srgbClr val="CFD9E4"/>
                </a:solidFill>
              </a:rPr>
              <a:t>Does preserving origin improve downstream decisions?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08C8EC-756F-4308-9202-F58DE3142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010400"/>
            <a:ext cx="13239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97E4C9-793E-437C-90D6-D1FA09393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3342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52D6E7"/>
                </a:solidFill>
              </a:defRPr>
            </a:pPr>
            <a:r>
              <a:rPr sz="1050" b="1" i="0">
                <a:solidFill>
                  <a:srgbClr val="52D6E7"/>
                </a:solidFill>
              </a:rPr>
              <a:t>SUCCESS GATE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939D6C-E5FC-41AA-ADB4-941ADEF9C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7286625"/>
            <a:ext cx="1066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Evidence correctness + user control before conversion lift.</a:t>
            </a:r>
          </a:p>
        </p:txBody>
      </p:sp>
    </p:spTree>
    <p:extLst>
      <p:ext uri="{BB962C8B-B14F-4D97-AF65-F5344CB8AC3E}">
        <p14:creationId xmlns:p14="http://schemas.microsoft.com/office/powerpoint/2010/main" val="52318720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2026-08-21T04:53:35.5630000Z</dcterms:created>
  <dcterms:modified xsi:type="dcterms:W3CDTF">2026-08-21T04:53:35.5630000Z</dcterms:modified>
</coreProperties>
</file>