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16b924bc374e26" /><Relationship Type="http://schemas.openxmlformats.org/officeDocument/2006/relationships/extended-properties" Target="/docProps/app.xml" Id="Rf54580a8eea14f5e" /><Relationship Type="http://schemas.openxmlformats.org/officeDocument/2006/relationships/officeDocument" Target="/ppt/presentation.xml" Id="Rd0a9ec411c1046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b0a8b346894ed5"/>
  </p:sldMasterIdLst>
  <p:notesMasterIdLst>
    <p:notesMasterId xmlns:r="http://schemas.openxmlformats.org/officeDocument/2006/relationships" r:id="R038b97cc20074248"/>
  </p:notesMasterIdLst>
  <p:sldIdLst>
    <p:sldId xmlns:r="http://schemas.openxmlformats.org/officeDocument/2006/relationships" id="256" r:id="R84cb2bcdc9544c93"/>
    <p:sldId xmlns:r="http://schemas.openxmlformats.org/officeDocument/2006/relationships" id="257" r:id="Rde8d40ecc18e4c39"/>
    <p:sldId xmlns:r="http://schemas.openxmlformats.org/officeDocument/2006/relationships" id="258" r:id="R3a5c1b528156423a"/>
    <p:sldId xmlns:r="http://schemas.openxmlformats.org/officeDocument/2006/relationships" id="259" r:id="R6ae55beaf71d4a67"/>
    <p:sldId xmlns:r="http://schemas.openxmlformats.org/officeDocument/2006/relationships" id="260" r:id="R4f20797364f84b3f"/>
    <p:sldId xmlns:r="http://schemas.openxmlformats.org/officeDocument/2006/relationships" id="261" r:id="R219b4aeee5f34b73"/>
    <p:sldId xmlns:r="http://schemas.openxmlformats.org/officeDocument/2006/relationships" id="262" r:id="Rbd415df136e84b0a"/>
    <p:sldId xmlns:r="http://schemas.openxmlformats.org/officeDocument/2006/relationships" id="263" r:id="Rcdc194cf5163411b"/>
  </p:sldIdLst>
  <p:sldSz cx="10287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d8369433984fe4" /><Relationship Type="http://schemas.openxmlformats.org/officeDocument/2006/relationships/slideMaster" Target="/ppt/slideMasters/slideMaster1.xml" Id="R45b0a8b346894ed5" /><Relationship Type="http://schemas.openxmlformats.org/officeDocument/2006/relationships/notesMaster" Target="/ppt/notesMasters/notesMaster1.xml" Id="R038b97cc20074248" /><Relationship Type="http://schemas.openxmlformats.org/officeDocument/2006/relationships/presProps" Target="/ppt/presProps.xml" Id="Ra5cd5c79f99142be" /><Relationship Type="http://schemas.openxmlformats.org/officeDocument/2006/relationships/tableStyles" Target="/ppt/tableStyles.xml" Id="Rba22b1d47b864943" /><Relationship Type="http://schemas.openxmlformats.org/officeDocument/2006/relationships/slide" Target="/ppt/slides/slide1.xml" Id="R84cb2bcdc9544c93" /><Relationship Type="http://schemas.openxmlformats.org/officeDocument/2006/relationships/slide" Target="/ppt/slides/slide2.xml" Id="Rde8d40ecc18e4c39" /><Relationship Type="http://schemas.openxmlformats.org/officeDocument/2006/relationships/slide" Target="/ppt/slides/slide3.xml" Id="R3a5c1b528156423a" /><Relationship Type="http://schemas.openxmlformats.org/officeDocument/2006/relationships/slide" Target="/ppt/slides/slide4.xml" Id="R6ae55beaf71d4a67" /><Relationship Type="http://schemas.openxmlformats.org/officeDocument/2006/relationships/slide" Target="/ppt/slides/slide5.xml" Id="R4f20797364f84b3f" /><Relationship Type="http://schemas.openxmlformats.org/officeDocument/2006/relationships/slide" Target="/ppt/slides/slide6.xml" Id="R219b4aeee5f34b73" /><Relationship Type="http://schemas.openxmlformats.org/officeDocument/2006/relationships/slide" Target="/ppt/slides/slide7.xml" Id="Rbd415df136e84b0a" /><Relationship Type="http://schemas.openxmlformats.org/officeDocument/2006/relationships/slide" Target="/ppt/slides/slide8.xml" Id="Rcdc194cf516341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f837ce470747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9848d32a7f4cb5" /><Relationship Type="http://schemas.openxmlformats.org/officeDocument/2006/relationships/notesMaster" Target="/ppt/notesMasters/notesMaster1.xml" Id="Rbfb594f4aa5f48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14718319484762" /><Relationship Type="http://schemas.openxmlformats.org/officeDocument/2006/relationships/notesMaster" Target="/ppt/notesMasters/notesMaster1.xml" Id="R56689dd349d94f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3f925ec6934849" /><Relationship Type="http://schemas.openxmlformats.org/officeDocument/2006/relationships/notesMaster" Target="/ppt/notesMasters/notesMaster1.xml" Id="Re7f305e0b1e540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54f7022158494b" /><Relationship Type="http://schemas.openxmlformats.org/officeDocument/2006/relationships/notesMaster" Target="/ppt/notesMasters/notesMaster1.xml" Id="Rbbd9c445943647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902b90ae134676" /><Relationship Type="http://schemas.openxmlformats.org/officeDocument/2006/relationships/notesMaster" Target="/ppt/notesMasters/notesMaster1.xml" Id="Rf284505487464a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ea772055144a0f" /><Relationship Type="http://schemas.openxmlformats.org/officeDocument/2006/relationships/notesMaster" Target="/ppt/notesMasters/notesMaster1.xml" Id="Rf01f92f7358b4c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f9f2cd5fda46a6" /><Relationship Type="http://schemas.openxmlformats.org/officeDocument/2006/relationships/notesMaster" Target="/ppt/notesMasters/notesMaster1.xml" Id="R668bddbacecc40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888a216e7e4cdf" /><Relationship Type="http://schemas.openxmlformats.org/officeDocument/2006/relationships/notesMaster" Target="/ppt/notesMasters/notesMaster1.xml" Id="R60a82b8514d047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data/processed/platform_role_map.csv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data/processed/study_a_response_state_summary.csv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data/processed/study_a_validation_claim_checks.csv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data/processed/survey_key_estimates.csv</a:t>
            </a:r>
          </a:p>
          <a:p xmlns:a="http://schemas.openxmlformats.org/drawingml/2006/main">
            <a:r>
              <a:t>- Internal: data/processed/survey_sensitivity_summary.csv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- Internal: data/processed/opportunity_matrix.csv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data/processed/opportunity_matrix.csv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- Internal: LIMITATIONS.md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d7ff89e07d40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bcef4b531c486c" /><Relationship Type="http://schemas.openxmlformats.org/officeDocument/2006/relationships/slideLayout" Target="/ppt/slideLayouts/slideLayout1.xml" Id="R404b46cdb55c48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4b46cdb55c48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8c3f3020e4b2d" /><Relationship Type="http://schemas.openxmlformats.org/officeDocument/2006/relationships/notesSlide" Target="/ppt/notesSlides/notesSlide1.xml" Id="Ra199fd1e237e4d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4ac11d37f489b" /><Relationship Type="http://schemas.openxmlformats.org/officeDocument/2006/relationships/notesSlide" Target="/ppt/notesSlides/notesSlide2.xml" Id="R7493af263ee94f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4263fbfc484533" /><Relationship Type="http://schemas.openxmlformats.org/officeDocument/2006/relationships/notesSlide" Target="/ppt/notesSlides/notesSlide3.xml" Id="Rc595d4d5ed454f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d4ecd17894d61" /><Relationship Type="http://schemas.openxmlformats.org/officeDocument/2006/relationships/notesSlide" Target="/ppt/notesSlides/notesSlide4.xml" Id="R8bf723ad4b6147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1f5dbb9574617" /><Relationship Type="http://schemas.openxmlformats.org/officeDocument/2006/relationships/notesSlide" Target="/ppt/notesSlides/notesSlide5.xml" Id="R6aff4a7a373c40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e5aec4f634004" /><Relationship Type="http://schemas.openxmlformats.org/officeDocument/2006/relationships/notesSlide" Target="/ppt/notesSlides/notesSlide6.xml" Id="R68dcc024bc6640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82e0fc2b04d3b" /><Relationship Type="http://schemas.openxmlformats.org/officeDocument/2006/relationships/notesSlide" Target="/ppt/notesSlides/notesSlide7.xml" Id="Rc5f2d2ecc59a43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a77353daf34a01" /><Relationship Type="http://schemas.openxmlformats.org/officeDocument/2006/relationships/notesSlide" Target="/ppt/notesSlides/notesSlide8.xml" Id="Ra6dc85ccb2014f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23ADC-283A-43E5-9603-32DA285D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4B6172-3C2B-4FB3-8B09-F615EA03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8D9AAA"/>
                </a:solidFill>
              </a:defRPr>
            </a:pPr>
            <a:r>
              <a:rPr sz="1125" b="1" i="0">
                <a:solidFill>
                  <a:srgbClr val="8D9AAA"/>
                </a:solidFill>
              </a:rPr>
              <a:t>01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4CAC8D-6533-470C-B605-79D85E84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FROM FEED TO AGENT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349F5-F67B-4150-B8DD-78EFF0D7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88582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750" b="1" i="0">
                <a:solidFill>
                  <a:srgbClr val="FFFFFF"/>
                </a:solidFill>
              </a:defRPr>
            </a:pPr>
            <a:r>
              <a:rPr sz="6750" b="1" i="0">
                <a:solidFill>
                  <a:srgbClr val="FFFFFF"/>
                </a:solidFill>
              </a:rPr>
              <a:t>The missing</a:t>
            </a:r>
          </a:p>
          <a:p xmlns:a="http://schemas.openxmlformats.org/drawingml/2006/main">
            <a:pPr algn="l">
              <a:buNone/>
              <a:defRPr sz="6750" b="1" i="0">
                <a:solidFill>
                  <a:srgbClr val="FFFFFF"/>
                </a:solidFill>
              </a:defRPr>
            </a:pPr>
            <a:r>
              <a:rPr sz="6750" b="1" i="0">
                <a:solidFill>
                  <a:srgbClr val="FFFFFF"/>
                </a:solidFill>
              </a:rPr>
              <a:t>product is</a:t>
            </a:r>
          </a:p>
          <a:p xmlns:a="http://schemas.openxmlformats.org/drawingml/2006/main">
            <a:pPr algn="l">
              <a:buNone/>
              <a:defRPr sz="6750" b="1" i="0">
                <a:solidFill>
                  <a:srgbClr val="FFFFFF"/>
                </a:solidFill>
              </a:defRPr>
            </a:pPr>
            <a:r>
              <a:rPr sz="6750" b="1" i="0">
                <a:solidFill>
                  <a:srgbClr val="FFFFFF"/>
                </a:solidFill>
              </a:rPr>
              <a:t>the handoff.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04BA4-AB45-4C5A-A23C-BE2D9FA4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0"/>
            <a:ext cx="8191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00" b="0" i="0">
                <a:solidFill>
                  <a:srgbClr val="B6C3D0"/>
                </a:solidFill>
              </a:defRPr>
            </a:pPr>
            <a:r>
              <a:rPr sz="2400" b="0" i="0">
                <a:solidFill>
                  <a:srgbClr val="B6C3D0"/>
                </a:solidFill>
              </a:rPr>
              <a:t>Discovery reveals possibilities. Agents organize decisions. The product gap sits between them.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C4E90-33E9-4F6C-A9B9-B7E91E93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810625"/>
            <a:ext cx="723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B826A-79EF-4665-90C7-8B68130B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2020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52D6E7"/>
                </a:solidFill>
              </a:defRPr>
            </a:pPr>
            <a:r>
              <a:rPr sz="1350" b="1" i="0">
                <a:solidFill>
                  <a:srgbClr val="52D6E7"/>
                </a:solidFill>
              </a:rPr>
              <a:t>192 observations · 4 surfaces · 2 rounds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636AA-DC2D-43DC-AE0F-DA6EB0CC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7919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8492A2"/>
                </a:solidFill>
              </a:defRPr>
            </a:pPr>
            <a:r>
              <a:rPr sz="1200" b="0" i="0">
                <a:solidFill>
                  <a:srgbClr val="8492A2"/>
                </a:solidFill>
              </a:rPr>
              <a:t>Sihan Xu · Independent product strategy research</a:t>
            </a:r>
          </a:p>
        </p:txBody>
      </p:sp>
    </p:spTree>
    <p:extLst>
      <p:ext uri="{BB962C8B-B14F-4D97-AF65-F5344CB8AC3E}">
        <p14:creationId xmlns:p14="http://schemas.microsoft.com/office/powerpoint/2010/main" val="391815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55A5AF-2EC3-4996-A307-D975CEF3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6AD17-E113-49D0-82A0-11B2A44A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5F6C7A"/>
                </a:solidFill>
              </a:defRPr>
            </a:pPr>
            <a:r>
              <a:rPr sz="1125" b="1" i="0">
                <a:solidFill>
                  <a:srgbClr val="5F6C7A"/>
                </a:solidFill>
              </a:rPr>
              <a:t>02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18973-4F63-4FD4-89CA-41E5EA22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FOUR SURFACES. FOUR JOBS.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AA910-550F-40A1-97F1-2AF2BE39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76375"/>
            <a:ext cx="8858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101823"/>
                </a:solidFill>
              </a:defRPr>
            </a:pPr>
            <a:r>
              <a:rPr sz="4350" b="1" i="0">
                <a:solidFill>
                  <a:srgbClr val="101823"/>
                </a:solidFill>
              </a:rPr>
              <a:t>Do not force them into one leaderboard.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F26A2-0484-4F63-BE0C-D1933EB5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906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ACFF9-004E-4A56-BEB0-E063D3D2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E5C9E8-45F0-43E7-AD9E-DFD49C68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19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101823"/>
                </a:solidFill>
              </a:defRPr>
            </a:pPr>
            <a:r>
              <a:rPr sz="2025" b="1" i="0">
                <a:solidFill>
                  <a:srgbClr val="101823"/>
                </a:solidFill>
              </a:rPr>
              <a:t>TikTok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947D3F-B697-44C5-9E92-2AF39889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11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DISCOVER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6C4B6-521F-4E5E-915C-FA72DDD8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52850"/>
            <a:ext cx="4476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01823"/>
                </a:solidFill>
              </a:defRPr>
            </a:pPr>
            <a:r>
              <a:rPr sz="1800" b="1" i="0">
                <a:solidFill>
                  <a:srgbClr val="101823"/>
                </a:solidFill>
              </a:rPr>
              <a:t>Inspiration with visible creator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8F30C-8773-4618-A36A-6AA611FF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906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B7E5A-D459-444F-BDFB-F43B0249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673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5BD4D8-6A41-4D51-B911-B5D5B98F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292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101823"/>
                </a:solidFill>
              </a:defRPr>
            </a:pPr>
            <a:r>
              <a:rPr sz="2025" b="1" i="0">
                <a:solidFill>
                  <a:srgbClr val="101823"/>
                </a:solidFill>
              </a:rPr>
              <a:t>YouTube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92DAC-9C36-417C-A78E-D613B7C7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9245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ROUTE TO DEPTH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164F6-351C-4035-8AC4-26883780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562600"/>
            <a:ext cx="4476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01823"/>
                </a:solidFill>
              </a:defRPr>
            </a:pPr>
            <a:r>
              <a:rPr sz="1800" b="1" i="0">
                <a:solidFill>
                  <a:srgbClr val="101823"/>
                </a:solidFill>
              </a:rPr>
              <a:t>A route to deeper reviews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CEC96A-0855-42D1-9AA6-7C4834EB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0"/>
            <a:ext cx="906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CFC"/>
          </a:solidFill>
          <a:ln xmlns:a="http://schemas.openxmlformats.org/drawingml/2006/main" w="9525">
            <a:solidFill>
              <a:srgbClr val="2352D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96234B-6D25-4072-B01A-5A719535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2771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0FE24-8B95-414A-A7F4-B87EFA93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72390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101823"/>
                </a:solidFill>
              </a:defRPr>
            </a:pPr>
            <a:r>
              <a:rPr sz="2025" b="1" i="0">
                <a:solidFill>
                  <a:srgbClr val="101823"/>
                </a:solidFill>
              </a:rPr>
              <a:t>Google AI Mode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DEB23-2013-4757-A782-530CB744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77343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SYNTHESIZE + VERIFY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1339BA-A543-46B7-B4C0-C8D36DA1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7372350"/>
            <a:ext cx="4476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01823"/>
                </a:solidFill>
              </a:defRPr>
            </a:pPr>
            <a:r>
              <a:rPr sz="1800" b="1" i="0">
                <a:solidFill>
                  <a:srgbClr val="101823"/>
                </a:solidFill>
              </a:rPr>
              <a:t>Source-linked synthesis with state handling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297E1-9B20-49D6-94F5-1EA4CA64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0"/>
            <a:ext cx="906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CFC"/>
          </a:solidFill>
          <a:ln xmlns:a="http://schemas.openxmlformats.org/drawingml/2006/main" w="9525">
            <a:solidFill>
              <a:srgbClr val="2352D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7CF0B1-69D9-408E-9875-29B977E9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90868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89BC4B-FB33-406B-9F1D-CADDC763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9048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101823"/>
                </a:solidFill>
              </a:defRPr>
            </a:pPr>
            <a:r>
              <a:rPr sz="2025" b="1" i="0">
                <a:solidFill>
                  <a:srgbClr val="101823"/>
                </a:solidFill>
              </a:rPr>
              <a:t>ChatGPT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EA0CBC-5A82-45EC-B838-63D49718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9544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STRUCTURE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D7CC90-863F-4CF2-85F7-81085A65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9182100"/>
            <a:ext cx="4476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01823"/>
                </a:solidFill>
              </a:defRPr>
            </a:pPr>
            <a:r>
              <a:rPr sz="1800" b="1" i="0">
                <a:solidFill>
                  <a:srgbClr val="101823"/>
                </a:solidFill>
              </a:rPr>
              <a:t>Constraint organizer and decision canvas</a:t>
            </a:r>
          </a:p>
        </p:txBody>
      </p:sp>
    </p:spTree>
    <p:extLst>
      <p:ext uri="{BB962C8B-B14F-4D97-AF65-F5344CB8AC3E}">
        <p14:creationId xmlns:p14="http://schemas.microsoft.com/office/powerpoint/2010/main" val="5898345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CA42E753-B21C-4B33-8238-EF8354EF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315E8-F084-41F2-8321-AF23F86A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8D9AAA"/>
                </a:solidFill>
              </a:defRPr>
            </a:pPr>
            <a:r>
              <a:rPr sz="1125" b="1" i="0">
                <a:solidFill>
                  <a:srgbClr val="8D9AAA"/>
                </a:solidFill>
              </a:rPr>
              <a:t>03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BEC075-C89A-45AA-B5DB-BCCFC144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GENERATION STATE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3FA0A-69E5-4895-96C7-64E9EF72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8858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A fallback page is not an AI answer.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35302-9BD6-4BDC-B842-A1523E5C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FFFFFF"/>
                </a:solidFill>
              </a:defRPr>
            </a:pPr>
            <a:r>
              <a:rPr sz="1950" b="1" i="0">
                <a:solidFill>
                  <a:srgbClr val="FFFFFF"/>
                </a:solidFill>
              </a:rPr>
              <a:t>Google AI Mode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614D4-888F-42D1-8BC5-ED014EBD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005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3900" b="1" i="0">
                <a:solidFill>
                  <a:srgbClr val="52D6E7"/>
                </a:solidFill>
              </a:defRPr>
            </a:pPr>
            <a:r>
              <a:rPr sz="3900" b="1" i="0">
                <a:solidFill>
                  <a:srgbClr val="52D6E7"/>
                </a:solidFill>
              </a:rPr>
              <a:t>40 / 48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0C357-EBD6-4823-BECB-502AF4FD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C935B-7920-4FCB-9BAA-54C9C9F28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A98826-CA3E-4BF8-8C9C-1BB54611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19C66-123C-465F-A306-C5E4780D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C98D3-36D2-42FA-A5C6-08BE2965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BCDF26-9B84-44E1-ADAF-534583D6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ED4BC5-0C57-40B4-A9BD-34808214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D67F05-3B97-44E1-94AF-E890AFCC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98C84C-3C51-42E5-B6FB-6F2FA619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6C0FE-7164-4D77-9454-578DA186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8D36A-ABEB-4C9D-8DEC-35340BA3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A0792-1FF9-4CA1-BB5B-5A31E832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00062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779F95-7D78-410E-9EC0-B64237372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95821D-B1E8-49C8-A7E9-A2C612E1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6DCD2-3C9E-41B7-9DB2-38D956CA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ED7C64-F886-40CD-A52F-FCC7DF6F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BF113E-711C-4843-BB80-70605102B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E9794C-235C-4863-BEB6-5AF2489F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AC0285-0738-421F-9DEE-2ACF2897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79CC56-2EA6-477E-B243-B1AB207A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17A83F-5273-4FB6-986A-AB651C62A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9BDF54-284A-4175-A65A-3A4098B2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22847E-9E08-4855-AD61-8F8F543C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EC7739-8B1D-4AFC-A972-E4024701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50545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4AEE5F-F681-402A-AF7E-08FB19CA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A04DF5-3462-4E58-8865-D26D234D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C58B5C5-AC48-4701-89F2-16C4B4F7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A02C1E9-326F-4893-8A1A-7E500BE7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863B42A-C9E2-49BD-94E1-09383FC4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4D3A082-BE25-4B46-BB3F-2B134A2A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938E1B-9FDB-4D48-85D8-CEC00751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B946790-15B2-43A1-A42D-B24E3CAA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C388655-6185-433A-9DF9-143309B9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CB2E9E3-848E-456C-8E15-B6AE559E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3BF069D-3445-484E-844D-E027D6B9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97FD492-91FF-4D79-BEB9-FD95D1AB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6010275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8BB83CB-DEB3-40AA-BC5F-B276FF8E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8D290C5-9F70-414B-AE3F-8A4484EC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F3080BD-6342-4C95-8767-D3869182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4F2C3CE-7D69-463F-9FA1-D7C148FE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611C82B-C113-4B9D-A127-9431A5B4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1619C90-7B8B-4FE7-92F4-BDF2C297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C3CD6C-3B22-4D74-8747-FB0165F6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5E7A58E-5DB0-4D85-B0C4-D7B6D59C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FBEABEE-7C5F-403D-9C5D-D319BAF2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F90AC6F-7B1F-4CC6-AF8C-FC1683FA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35240FA-0E5B-4510-A801-56A61384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9F7C28D-7D39-4471-AD9D-409215B6F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65151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26C6824-84B5-48D4-9426-34C0EFBA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91A0B0"/>
                </a:solidFill>
              </a:defRPr>
            </a:pPr>
            <a:r>
              <a:rPr sz="1125" b="1" i="0">
                <a:solidFill>
                  <a:srgbClr val="91A0B0"/>
                </a:solidFill>
              </a:rPr>
              <a:t>Round 1 · 24/24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B76F267-3D21-49B9-876B-A241168A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74295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D84B42"/>
                </a:solidFill>
              </a:defRPr>
            </a:pPr>
            <a:r>
              <a:rPr sz="1125" b="1" i="0">
                <a:solidFill>
                  <a:srgbClr val="D84B42"/>
                </a:solidFill>
              </a:rPr>
              <a:t>Round 2 · 16/24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15501CC-1DD8-412A-A32B-190F10B3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77250"/>
            <a:ext cx="906780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53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0A0CF189-2960-46CD-BFB7-34150C9E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763000"/>
            <a:ext cx="114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D84B42"/>
                </a:solidFill>
              </a:defRPr>
            </a:pPr>
            <a:r>
              <a:rPr sz="4950" b="1" i="0">
                <a:solidFill>
                  <a:srgbClr val="D84B42"/>
                </a:solidFill>
              </a:rPr>
              <a:t>8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6AA8F74-9F46-48F8-B4A0-584C26757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8810625"/>
            <a:ext cx="685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Round 2 generation failures showed fallback results. Those states stayed visible in the analysis.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87DAE85-C631-46C6-ADE9-44D0C3F7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7762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0" i="0">
                <a:solidFill>
                  <a:srgbClr val="8492A2"/>
                </a:solidFill>
              </a:defRPr>
            </a:pPr>
            <a:r>
              <a:rPr sz="1125" b="0" i="0">
                <a:solidFill>
                  <a:srgbClr val="8492A2"/>
                </a:solidFill>
              </a:rPr>
              <a:t>One account / browser / time window</a:t>
            </a:r>
          </a:p>
        </p:txBody>
      </p:sp>
    </p:spTree>
    <p:extLst>
      <p:ext uri="{BB962C8B-B14F-4D97-AF65-F5344CB8AC3E}">
        <p14:creationId xmlns:p14="http://schemas.microsoft.com/office/powerpoint/2010/main" val="16004712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3D88E6-511E-473D-A986-B9FD5F37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F227E-5457-4CC8-9416-D0F4F3A1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5F6C7A"/>
                </a:solidFill>
              </a:defRPr>
            </a:pPr>
            <a:r>
              <a:rPr sz="1125" b="1" i="0">
                <a:solidFill>
                  <a:srgbClr val="5F6C7A"/>
                </a:solidFill>
              </a:rPr>
              <a:t>04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49AD9-207A-4624-BDC3-08C19232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809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CLAIM-LEVEL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51047-7DE9-4F3D-A3BC-9D49EC91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885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101823"/>
                </a:solidFill>
              </a:defRPr>
            </a:pPr>
            <a:r>
              <a:rPr sz="4350" b="1" i="0">
                <a:solidFill>
                  <a:srgbClr val="101823"/>
                </a:solidFill>
              </a:rPr>
              <a:t>Missing, unclear, and wrong are different states.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B316B-DEE3-4998-A3B3-DA70E086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43338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F520A-3893-4245-B450-0CDA1B9E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143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37179-7F14-4E61-8C4B-B7702A6C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67250"/>
            <a:ext cx="161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650" b="1" i="0">
                <a:solidFill>
                  <a:srgbClr val="2D8D69"/>
                </a:solidFill>
              </a:defRPr>
            </a:pPr>
            <a:r>
              <a:rPr sz="4650" b="1" i="0">
                <a:solidFill>
                  <a:srgbClr val="2D8D69"/>
                </a:solidFill>
              </a:rPr>
              <a:t>60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CE26BB-7047-4DB0-BE70-6319A2EB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91175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Verified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FA286-273A-49D2-9C58-F02749C9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333875"/>
            <a:ext cx="43338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69B53-5D8C-440A-B7C3-FD550587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333875"/>
            <a:ext cx="1143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7B8564-E081-4390-A052-342E77FC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4667250"/>
            <a:ext cx="161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650" b="1" i="0">
                <a:solidFill>
                  <a:srgbClr val="D59A27"/>
                </a:solidFill>
              </a:defRPr>
            </a:pPr>
            <a:r>
              <a:rPr sz="4650" b="1" i="0">
                <a:solidFill>
                  <a:srgbClr val="D59A27"/>
                </a:solidFill>
              </a:rPr>
              <a:t>36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E3B51-1523-4126-858F-36EC543C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91175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Unclear / unsupported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C1E1CA-FE23-425E-AB1E-20E24F87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15125"/>
            <a:ext cx="43338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BDF0F-9487-4354-9E70-9D401C0B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15125"/>
            <a:ext cx="1143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3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EB9199-3BED-48D3-84DC-54C7F7F7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7048500"/>
            <a:ext cx="161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650" b="1" i="0">
                <a:solidFill>
                  <a:srgbClr val="AAB3BD"/>
                </a:solidFill>
              </a:defRPr>
            </a:pPr>
            <a:r>
              <a:rPr sz="4650" b="1" i="0">
                <a:solidFill>
                  <a:srgbClr val="AAB3BD"/>
                </a:solidFill>
              </a:rPr>
              <a:t>37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92052B-6741-4D58-9309-ADC68E6B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7972425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Not covered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4E1F6C-B409-44A8-9BDE-54CA8DCF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6715125"/>
            <a:ext cx="4333875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88D1DD-2CDD-4926-873D-D25588BA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6715125"/>
            <a:ext cx="1143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862C9-8A23-4EED-B289-C9E349F5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7048500"/>
            <a:ext cx="161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650" b="1" i="0">
                <a:solidFill>
                  <a:srgbClr val="D84B42"/>
                </a:solidFill>
              </a:defRPr>
            </a:pPr>
            <a:r>
              <a:rPr sz="4650" b="1" i="0">
                <a:solidFill>
                  <a:srgbClr val="D84B42"/>
                </a:solidFill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0C874F-5C63-4D60-9342-C467D979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7972425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Incorrect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463529-8911-4E88-94CC-01CBF85A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0"/>
            <a:ext cx="90678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98C47B-DD2F-44A5-9290-CFA8BF54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0001250"/>
            <a:ext cx="8477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D84B42"/>
                </a:solidFill>
              </a:defRPr>
            </a:pPr>
            <a:r>
              <a:rPr sz="1950" b="1" i="0">
                <a:solidFill>
                  <a:srgbClr val="D84B42"/>
                </a:solidFill>
              </a:rPr>
              <a:t>The 3 incorrect claims were narrow robot-vacuum overclaims in captured Google AI Mode answers.</a:t>
            </a:r>
          </a:p>
        </p:txBody>
      </p:sp>
    </p:spTree>
    <p:extLst>
      <p:ext uri="{BB962C8B-B14F-4D97-AF65-F5344CB8AC3E}">
        <p14:creationId xmlns:p14="http://schemas.microsoft.com/office/powerpoint/2010/main" val="20988317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802596-E68A-4BA0-B938-1CC0767E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57F76-3E68-4113-823F-05BF5D67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5F6C7A"/>
                </a:solidFill>
              </a:defRPr>
            </a:pPr>
            <a:r>
              <a:rPr sz="1125" b="1" i="0">
                <a:solidFill>
                  <a:srgbClr val="5F6C7A"/>
                </a:solidFill>
              </a:rPr>
              <a:t>05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87C19-8DFF-49DD-8E56-16504F8C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CONSUMER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C3F09-CF53-4215-87AF-5C3EA46C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8858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050" b="1" i="0">
                <a:solidFill>
                  <a:srgbClr val="101823"/>
                </a:solidFill>
              </a:defRPr>
            </a:pPr>
            <a:r>
              <a:rPr sz="4050" b="1" i="0">
                <a:solidFill>
                  <a:srgbClr val="101823"/>
                </a:solidFill>
              </a:rPr>
              <a:t>Respondents favored control over what travels with them.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20367-06BA-4DEA-B979-D6E1A125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101823"/>
                </a:solidFill>
              </a:defRPr>
            </a:pPr>
            <a:r>
              <a:rPr sz="1875" b="1" i="0">
                <a:solidFill>
                  <a:srgbClr val="101823"/>
                </a:solidFill>
              </a:rPr>
              <a:t>Approve each handoff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A64880-A9D6-4B46-904A-D0020415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7524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21FC2-ADEE-49E8-9503-9E6C1317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618472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91C61-AC91-44C4-BCDE-C3B3326B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0101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725" b="1" i="0">
                <a:solidFill>
                  <a:srgbClr val="2352DC"/>
                </a:solidFill>
              </a:defRPr>
            </a:pPr>
            <a:r>
              <a:rPr sz="1725" b="1" i="0">
                <a:solidFill>
                  <a:srgbClr val="2352DC"/>
                </a:solidFill>
              </a:rPr>
              <a:t>41.1%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B0DE2-1F89-4342-9BCE-637D1E66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35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Expanded: 40.2%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BB8F82-B086-4DAE-99D0-ECF0DC27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101823"/>
                </a:solidFill>
              </a:defRPr>
            </a:pPr>
            <a:r>
              <a:rPr sz="1875" b="1" i="0">
                <a:solidFill>
                  <a:srgbClr val="101823"/>
                </a:solidFill>
              </a:rPr>
              <a:t>Automatic handoff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75B86-14EC-4E75-AF3D-3105D16D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91350"/>
            <a:ext cx="7524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6544A8-FB46-4816-9EBC-A42C3730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91350"/>
            <a:ext cx="536009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3A8C67-10CA-40A4-A50A-39BC6F7F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701040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725" b="1" i="0">
                <a:solidFill>
                  <a:srgbClr val="2352DC"/>
                </a:solidFill>
              </a:defRPr>
            </a:pPr>
            <a:r>
              <a:rPr sz="1725" b="1" i="0">
                <a:solidFill>
                  <a:srgbClr val="2352DC"/>
                </a:solidFill>
              </a:rPr>
              <a:t>35.6%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D04919-6A83-4023-A526-39D1773F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438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Expanded: 37.7%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FF81B-27EF-4F3A-A8D7-5B0FCE58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101823"/>
                </a:solidFill>
              </a:defRPr>
            </a:pPr>
            <a:r>
              <a:rPr sz="1875" b="1" i="0">
                <a:solidFill>
                  <a:srgbClr val="101823"/>
                </a:solidFill>
              </a:rPr>
              <a:t>No cross-product handoff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EF5DB6-4911-4001-8ACE-C25EE636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91600"/>
            <a:ext cx="7524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3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AFA5F-AD40-4DA1-A5C0-59816386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91600"/>
            <a:ext cx="3504682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CADC38-1CC6-4055-A04B-9D68F046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9010650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725" b="1" i="0">
                <a:solidFill>
                  <a:srgbClr val="2352DC"/>
                </a:solidFill>
              </a:defRPr>
            </a:pPr>
            <a:r>
              <a:rPr sz="1725" b="1" i="0">
                <a:solidFill>
                  <a:srgbClr val="2352DC"/>
                </a:solidFill>
              </a:rPr>
              <a:t>23.3%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34DFC7-74F3-43EE-BB2E-495CFF7D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440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Expanded: 22.1%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4AE000-6AC1-455B-BA3A-C9A674C5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109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5F6C7A"/>
                </a:solidFill>
              </a:defRPr>
            </a:pPr>
            <a:r>
              <a:rPr sz="1200" b="1" i="0">
                <a:solidFill>
                  <a:srgbClr val="5F6C7A"/>
                </a:solidFill>
              </a:rPr>
              <a:t>Primary n=73 · Expanded n=122 (includes the 73)</a:t>
            </a:r>
          </a:p>
        </p:txBody>
      </p:sp>
    </p:spTree>
    <p:extLst>
      <p:ext uri="{BB962C8B-B14F-4D97-AF65-F5344CB8AC3E}">
        <p14:creationId xmlns:p14="http://schemas.microsoft.com/office/powerpoint/2010/main" val="8790333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8C6A59-0629-4976-AFA3-1E1C97C3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76875-3AD2-4D39-ACB6-1B28A9C5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8D9AAA"/>
                </a:solidFill>
              </a:defRPr>
            </a:pPr>
            <a:r>
              <a:rPr sz="1125" b="1" i="0">
                <a:solidFill>
                  <a:srgbClr val="8D9AAA"/>
                </a:solidFill>
              </a:rPr>
              <a:t>06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A4EB27-21B6-4779-A2B0-DC7519D6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THE PRODUCT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CE3FD-649E-41A7-8BB4-9E9D6F80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8858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Build the bridge, not another destination.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98EFE-D965-411E-970F-3D0F6C7C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9067800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722C9-B2FD-46CC-AB64-342BEF58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838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52D6E7"/>
                </a:solidFill>
              </a:defRPr>
            </a:pPr>
            <a:r>
              <a:rPr sz="1350" b="1" i="0">
                <a:solidFill>
                  <a:srgbClr val="52D6E7"/>
                </a:solidFill>
              </a:rPr>
              <a:t>EVIDENCE HANDOFF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B1DA6-D83E-455F-A758-13634779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3857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7892E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09B2D3-61B8-4910-8994-7818C095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60070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Intent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FAA380-57BD-488E-B3A8-20F720A9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60483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D8E1FF"/>
                </a:solidFill>
              </a:defRPr>
            </a:pPr>
            <a:r>
              <a:rPr sz="1050" b="0" i="0">
                <a:solidFill>
                  <a:srgbClr val="D8E1FF"/>
                </a:solidFill>
              </a:rPr>
              <a:t>budget · ecosystem · exclusions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494A8-2C28-480F-942E-1C9F11C4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429250"/>
            <a:ext cx="3857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7892E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BE032-31A3-4512-AE1B-9E21790C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560070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Origin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C8C95-DD3D-4D98-B63F-790868B8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0483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D8E1FF"/>
                </a:solidFill>
              </a:defRPr>
            </a:pPr>
            <a:r>
              <a:rPr sz="1050" b="0" i="0">
                <a:solidFill>
                  <a:srgbClr val="D8E1FF"/>
                </a:solidFill>
              </a:rPr>
              <a:t>creator · channel · link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5EDAE4-B964-405D-BD91-D0B367C1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10375"/>
            <a:ext cx="3857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7892E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6B476-36C8-4F4D-93C8-E1718241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69818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State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75C67F-CA33-45DA-ADCE-06F01E6A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74295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D8E1FF"/>
                </a:solidFill>
              </a:defRPr>
            </a:pPr>
            <a:r>
              <a:rPr sz="1050" b="0" i="0">
                <a:solidFill>
                  <a:srgbClr val="D8E1FF"/>
                </a:solidFill>
              </a:rPr>
              <a:t>verified · unclear · not covered · incorrect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E021CA-F171-4FD6-9A4A-647A5012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6810375"/>
            <a:ext cx="3857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7892E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B95F68-3502-427C-8AFE-81973D93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9818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7E8745-755A-47E3-9096-4177FE6B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74295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D8E1FF"/>
                </a:solidFill>
              </a:defRPr>
            </a:pPr>
            <a:r>
              <a:rPr sz="1050" b="0" i="0">
                <a:solidFill>
                  <a:srgbClr val="D8E1FF"/>
                </a:solidFill>
              </a:rPr>
              <a:t>source · date · evidence type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CD9E81-D15C-46B0-AF50-3F2722BC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feeds + reviews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F10804-A517-4B62-8B09-DB7CE991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90487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52D6E7"/>
                </a:solidFill>
              </a:defRPr>
            </a:pPr>
            <a:r>
              <a:rPr sz="1500" b="1" i="0">
                <a:solidFill>
                  <a:srgbClr val="52D6E7"/>
                </a:solidFill>
              </a:rPr>
              <a:t>→ portable evidence 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D4899-E849-4069-9389-0788257A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9048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agents + canvas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6D706D-F5B4-4979-A57E-840AF2B9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01375"/>
            <a:ext cx="9067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B8C4D0"/>
                </a:solidFill>
              </a:defRPr>
            </a:pPr>
            <a:r>
              <a:rPr sz="1800" b="1" i="0">
                <a:solidFill>
                  <a:srgbClr val="B8C4D0"/>
                </a:solidFill>
              </a:rPr>
              <a:t>Prototype first. Adoption, willingness to pay, and PMF remain to be tested.</a:t>
            </a:r>
          </a:p>
        </p:txBody>
      </p:sp>
    </p:spTree>
    <p:extLst>
      <p:ext uri="{BB962C8B-B14F-4D97-AF65-F5344CB8AC3E}">
        <p14:creationId xmlns:p14="http://schemas.microsoft.com/office/powerpoint/2010/main" val="19023489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1DAF02-3F83-4839-B53E-E1D90275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E7E22-4BBF-4AF3-91FC-C0879E5A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5F6C7A"/>
                </a:solidFill>
              </a:defRPr>
            </a:pPr>
            <a:r>
              <a:rPr sz="1125" b="1" i="0">
                <a:solidFill>
                  <a:srgbClr val="5F6C7A"/>
                </a:solidFill>
              </a:rPr>
              <a:t>07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E473A-1801-415B-9603-00ADA68C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ROADMAP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0C519-671F-4999-9D59-57DCDE8A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8858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125" b="1" i="0">
                <a:solidFill>
                  <a:srgbClr val="101823"/>
                </a:solidFill>
              </a:defRPr>
            </a:pPr>
            <a:r>
              <a:rPr sz="4125" b="1" i="0">
                <a:solidFill>
                  <a:srgbClr val="101823"/>
                </a:solidFill>
              </a:rPr>
              <a:t>Start with control, proof, verification, and a decision canvas.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585A6-6C1C-4CB2-B883-100C5367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619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09391-0BBF-484D-A2FD-282C85E2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719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BUILD FIRST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88182-1B53-40BB-9807-475530F8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D2196-37B9-4C03-AA41-FC3BCC6D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52975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Consent-based Intent Passport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317BF-6066-4791-A96C-717BF143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324475"/>
            <a:ext cx="790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73E13-798B-48E8-889A-7D517207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2FC11-C262-4D2F-81A9-BA7B36F0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5310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Claim-to-Proof Graph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2A111-F3F6-40A7-B79D-D029EB1E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24600"/>
            <a:ext cx="790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A60E5D-2E56-4DFC-BA41-21C1FF16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103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444862-309C-4727-B132-160BBEB6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753225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Verification Queue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3FB9C4-BA12-4FE4-9F3F-8123B2AA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7324725"/>
            <a:ext cx="790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4C35B-D641-43DC-8A1C-1D60F6E7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30C4B-234C-41F6-BBC6-06100DC5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77533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Decision Canvas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ED8E32-5377-46AA-B811-C5E15AD0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8324850"/>
            <a:ext cx="790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23F113-3AB3-4745-968A-3E1D7D2B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0"/>
            <a:ext cx="15716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7D785B-B4AD-403F-B578-C24F1A0E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220200"/>
            <a:ext cx="1381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825" b="1" i="0">
                <a:solidFill>
                  <a:srgbClr val="101823"/>
                </a:solidFill>
              </a:defRPr>
            </a:pPr>
            <a:r>
              <a:rPr sz="825" b="1" i="0">
                <a:solidFill>
                  <a:srgbClr val="101823"/>
                </a:solidFill>
              </a:rPr>
              <a:t>BUILD NEXT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A9E7E3-6FA2-4497-B05C-EC9F6CA4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810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7C83D-BB1A-4453-A014-4B20EAA6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97536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Portable Shortlist Snapshot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CD88B6-43CC-406C-B565-172584B2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810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AC1442-3679-43CF-9A07-181FADCB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0753725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 i="0">
                <a:solidFill>
                  <a:srgbClr val="101823"/>
                </a:solidFill>
              </a:defRPr>
            </a:pPr>
            <a:r>
              <a:rPr sz="2100" b="1" i="0">
                <a:solidFill>
                  <a:srgbClr val="101823"/>
                </a:solidFill>
              </a:rPr>
              <a:t>Origin-preserving Evidence Drawer</a:t>
            </a:r>
          </a:p>
        </p:txBody>
      </p:sp>
    </p:spTree>
    <p:extLst>
      <p:ext uri="{BB962C8B-B14F-4D97-AF65-F5344CB8AC3E}">
        <p14:creationId xmlns:p14="http://schemas.microsoft.com/office/powerpoint/2010/main" val="20275964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08AFC6-43B7-4356-AE60-BB482FFB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D361C-B2F9-4807-8448-2CC7A3AE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905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8D9AAA"/>
                </a:solidFill>
              </a:defRPr>
            </a:pPr>
            <a:r>
              <a:rPr sz="1125" b="1" i="0">
                <a:solidFill>
                  <a:srgbClr val="8D9AAA"/>
                </a:solidFill>
              </a:rPr>
              <a:t>08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03A8F-03FF-4B24-BC81-774D3DEB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NEXT MOVE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ACC1B-68C5-43B4-A119-1D6AEDF8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05000"/>
            <a:ext cx="885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Prototype the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evidence handoff.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0A33F-F153-4494-8AB3-FD9D88B49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72000"/>
            <a:ext cx="8382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B9C5D1"/>
                </a:solidFill>
              </a:defRPr>
            </a:pPr>
            <a:r>
              <a:rPr sz="2625" b="1" i="0">
                <a:solidFill>
                  <a:srgbClr val="B9C5D1"/>
                </a:solidFill>
              </a:rPr>
              <a:t>Earn trust before optimizing purchase completion.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124DD-FFEE-41E0-AEF2-131C4EC6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27813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3465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78F3E-CD42-429D-AE7D-BB35BD39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9342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4067F2-889D-40EA-8391-F04F2CF7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59142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90F42-D959-47C8-BE04-62242077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6667500"/>
            <a:ext cx="27813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3465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7EF4C-BB88-45AB-B156-84F13C4D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69342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961933-DF6A-4185-BB8D-4790B0DD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759142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PROOF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1F7CF-57C9-4207-B588-B9F185CC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667500"/>
            <a:ext cx="27813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3465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EB5377-2104-492B-9D72-93F98F29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693420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DE65D-3C57-4804-8F92-620BA9FE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759142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PORTABILITY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D01D7-379B-47AD-BA4E-0AE105CA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0"/>
            <a:ext cx="9067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FDBD98-29B5-49B7-88A3-ACBAAB07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44125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Full report, workbook, methods, and public 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40FE1-3A12-46DC-A9E0-EE7567DD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10875"/>
            <a:ext cx="885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52D6E7"/>
                </a:solidFill>
              </a:defRPr>
            </a:pPr>
            <a:r>
              <a:rPr sz="1275" b="1" i="0">
                <a:solidFill>
                  <a:srgbClr val="52D6E7"/>
                </a:solidFill>
              </a:rPr>
              <a:t>valerianxxx.github.io/from-feed-to-agent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FF3C7E-20E1-4933-961D-7ACCCE16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7919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8492A2"/>
                </a:solidFill>
              </a:defRPr>
            </a:pPr>
            <a:r>
              <a:rPr sz="1200" b="0" i="0">
                <a:solidFill>
                  <a:srgbClr val="8492A2"/>
                </a:solidFill>
              </a:rPr>
              <a:t>Sihan Xu · Independent product strategy research</a:t>
            </a:r>
          </a:p>
        </p:txBody>
      </p:sp>
    </p:spTree>
    <p:extLst>
      <p:ext uri="{BB962C8B-B14F-4D97-AF65-F5344CB8AC3E}">
        <p14:creationId xmlns:p14="http://schemas.microsoft.com/office/powerpoint/2010/main" val="19734238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2026-08-21T05:33:22.4810000Z</dcterms:created>
  <dcterms:modified xsi:type="dcterms:W3CDTF">2026-08-21T05:33:22.4810000Z</dcterms:modified>
</coreProperties>
</file>